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64" r:id="rId2"/>
  </p:sldMasterIdLst>
  <p:notesMasterIdLst>
    <p:notesMasterId r:id="rId29"/>
  </p:notesMasterIdLst>
  <p:handoutMasterIdLst>
    <p:handoutMasterId r:id="rId30"/>
  </p:handoutMasterIdLst>
  <p:sldIdLst>
    <p:sldId id="291" r:id="rId3"/>
    <p:sldId id="437" r:id="rId4"/>
    <p:sldId id="431" r:id="rId5"/>
    <p:sldId id="429" r:id="rId6"/>
    <p:sldId id="436" r:id="rId7"/>
    <p:sldId id="417" r:id="rId8"/>
    <p:sldId id="423" r:id="rId9"/>
    <p:sldId id="418" r:id="rId10"/>
    <p:sldId id="419" r:id="rId11"/>
    <p:sldId id="420" r:id="rId12"/>
    <p:sldId id="421" r:id="rId13"/>
    <p:sldId id="422" r:id="rId14"/>
    <p:sldId id="44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4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92" userDrawn="1">
          <p15:clr>
            <a:srgbClr val="A4A3A4"/>
          </p15:clr>
        </p15:guide>
        <p15:guide id="3"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Savkovic" initials="V." lastIdx="2" clrIdx="0">
    <p:extLst>
      <p:ext uri="{19B8F6BF-5375-455C-9EA6-DF929625EA0E}">
        <p15:presenceInfo xmlns:p15="http://schemas.microsoft.com/office/powerpoint/2012/main" userId="V.Savko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5050"/>
    <a:srgbClr val="FFFF99"/>
    <a:srgbClr val="D43414"/>
    <a:srgbClr val="EAEAEA"/>
    <a:srgbClr val="CC0000"/>
    <a:srgbClr val="800000"/>
    <a:srgbClr val="FF9900"/>
    <a:srgbClr val="EDBE1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5274" autoAdjust="0"/>
  </p:normalViewPr>
  <p:slideViewPr>
    <p:cSldViewPr>
      <p:cViewPr>
        <p:scale>
          <a:sx n="98" d="100"/>
          <a:sy n="98" d="100"/>
        </p:scale>
        <p:origin x="-508" y="-552"/>
      </p:cViewPr>
      <p:guideLst>
        <p:guide orient="horz" pos="4292"/>
        <p:guide pos="7680"/>
      </p:guideLst>
    </p:cSldViewPr>
  </p:slideViewPr>
  <p:notesTextViewPr>
    <p:cViewPr>
      <p:scale>
        <a:sx n="1" d="1"/>
        <a:sy n="1" d="1"/>
      </p:scale>
      <p:origin x="0" y="0"/>
    </p:cViewPr>
  </p:notesTextViewPr>
  <p:notesViewPr>
    <p:cSldViewPr showGuides="1">
      <p:cViewPr varScale="1">
        <p:scale>
          <a:sx n="67" d="100"/>
          <a:sy n="67" d="100"/>
        </p:scale>
        <p:origin x="-3120"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3988A-7C83-42FA-AAAF-80A56EC0768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C0A40772-0D9C-4E77-A090-36C417C47AE2}">
      <dgm:prSet phldrT="[Text]" custT="1"/>
      <dgm:spPr/>
      <dgm:t>
        <a:bodyPr/>
        <a:lstStyle/>
        <a:p>
          <a:r>
            <a:rPr lang="sr-Latn-ME" sz="1200" dirty="0" smtClean="0"/>
            <a:t>Član 6 UEU</a:t>
          </a:r>
          <a:endParaRPr lang="en-US" sz="1200" dirty="0"/>
        </a:p>
      </dgm:t>
    </dgm:pt>
    <dgm:pt modelId="{6F1A1FF7-0777-4BFB-9BB7-EC9588163A65}" type="parTrans" cxnId="{FEF72F0C-ED63-4B52-9745-FC4EF445B56D}">
      <dgm:prSet/>
      <dgm:spPr/>
      <dgm:t>
        <a:bodyPr/>
        <a:lstStyle/>
        <a:p>
          <a:endParaRPr lang="en-US"/>
        </a:p>
      </dgm:t>
    </dgm:pt>
    <dgm:pt modelId="{52C20252-E9D4-46D4-82BB-063CA792F5B8}" type="sibTrans" cxnId="{FEF72F0C-ED63-4B52-9745-FC4EF445B56D}">
      <dgm:prSet/>
      <dgm:spPr/>
      <dgm:t>
        <a:bodyPr/>
        <a:lstStyle/>
        <a:p>
          <a:endParaRPr lang="en-US"/>
        </a:p>
      </dgm:t>
    </dgm:pt>
    <dgm:pt modelId="{7AF48BEC-C6DE-4D88-9696-444FCD2DF2A6}">
      <dgm:prSet phldrT="[Text]" custT="1"/>
      <dgm:spPr/>
      <dgm:t>
        <a:bodyPr/>
        <a:lstStyle/>
        <a:p>
          <a:r>
            <a:rPr lang="sr-Latn-ME" sz="1200" dirty="0" smtClean="0"/>
            <a:t>Povelja je iste pravne vrijednosti sa Ugovorom </a:t>
          </a:r>
          <a:endParaRPr lang="en-US" sz="1200" dirty="0"/>
        </a:p>
      </dgm:t>
    </dgm:pt>
    <dgm:pt modelId="{1047A2A7-1341-46CE-8EC1-DC75085C3598}" type="parTrans" cxnId="{A5A33D2E-BF36-49DD-8356-C0CE828D4DFC}">
      <dgm:prSet/>
      <dgm:spPr/>
      <dgm:t>
        <a:bodyPr/>
        <a:lstStyle/>
        <a:p>
          <a:endParaRPr lang="en-US"/>
        </a:p>
      </dgm:t>
    </dgm:pt>
    <dgm:pt modelId="{44FCEB22-080F-4A23-BEF6-F9A85D50AB9F}" type="sibTrans" cxnId="{A5A33D2E-BF36-49DD-8356-C0CE828D4DFC}">
      <dgm:prSet/>
      <dgm:spPr/>
      <dgm:t>
        <a:bodyPr/>
        <a:lstStyle/>
        <a:p>
          <a:endParaRPr lang="en-US"/>
        </a:p>
      </dgm:t>
    </dgm:pt>
    <dgm:pt modelId="{5B1E481C-0A58-4694-A6D0-BD92036D98BC}">
      <dgm:prSet phldrT="[Text]" custT="1"/>
      <dgm:spPr/>
      <dgm:t>
        <a:bodyPr/>
        <a:lstStyle/>
        <a:p>
          <a:r>
            <a:rPr lang="sr-Latn-ME" sz="1200" dirty="0" smtClean="0"/>
            <a:t>EU će pristupiti Ekonvenciji </a:t>
          </a:r>
        </a:p>
        <a:p>
          <a:r>
            <a:rPr lang="sr-Latn-ME" sz="1200" dirty="0" smtClean="0"/>
            <a:t>Osnovna prava, garantovana Ekonvencijom, i osnovne slobode –predstavljaju osnovne principe prava EU </a:t>
          </a:r>
          <a:endParaRPr lang="en-US" sz="1200" dirty="0"/>
        </a:p>
      </dgm:t>
    </dgm:pt>
    <dgm:pt modelId="{447C8F52-C688-4038-B3FB-AD77F8D8AFAE}" type="parTrans" cxnId="{DA61AEA0-046E-40DA-9B76-DAC414DDFFBE}">
      <dgm:prSet/>
      <dgm:spPr/>
      <dgm:t>
        <a:bodyPr/>
        <a:lstStyle/>
        <a:p>
          <a:endParaRPr lang="en-US"/>
        </a:p>
      </dgm:t>
    </dgm:pt>
    <dgm:pt modelId="{4D1A619D-BB76-40DD-AD47-7417268A5324}" type="sibTrans" cxnId="{DA61AEA0-046E-40DA-9B76-DAC414DDFFBE}">
      <dgm:prSet/>
      <dgm:spPr/>
      <dgm:t>
        <a:bodyPr/>
        <a:lstStyle/>
        <a:p>
          <a:endParaRPr lang="en-US"/>
        </a:p>
      </dgm:t>
    </dgm:pt>
    <dgm:pt modelId="{5245886E-0AC5-465B-9335-D7C588847E8A}">
      <dgm:prSet phldrT="[Text]" custT="1"/>
      <dgm:spPr/>
      <dgm:t>
        <a:bodyPr/>
        <a:lstStyle/>
        <a:p>
          <a:r>
            <a:rPr lang="sr-Latn-ME" sz="1200" dirty="0" smtClean="0"/>
            <a:t>Kolizija fundamentalnih prava i fundamental sloboda </a:t>
          </a:r>
          <a:endParaRPr lang="en-US" sz="1200" dirty="0"/>
        </a:p>
      </dgm:t>
    </dgm:pt>
    <dgm:pt modelId="{C29E008B-5716-46E6-A9C0-B5FDC0C61216}" type="parTrans" cxnId="{F25FB573-0E5F-4EC9-8416-51C16EA0FED5}">
      <dgm:prSet/>
      <dgm:spPr/>
      <dgm:t>
        <a:bodyPr/>
        <a:lstStyle/>
        <a:p>
          <a:endParaRPr lang="en-US"/>
        </a:p>
      </dgm:t>
    </dgm:pt>
    <dgm:pt modelId="{CA5D986C-F032-4FB5-8684-9AA42E700684}" type="sibTrans" cxnId="{F25FB573-0E5F-4EC9-8416-51C16EA0FED5}">
      <dgm:prSet/>
      <dgm:spPr/>
      <dgm:t>
        <a:bodyPr/>
        <a:lstStyle/>
        <a:p>
          <a:endParaRPr lang="en-US"/>
        </a:p>
      </dgm:t>
    </dgm:pt>
    <dgm:pt modelId="{6B6AB49A-BC5B-4492-811C-A830782F3098}">
      <dgm:prSet phldrT="[Text]" custT="1"/>
      <dgm:spPr/>
      <dgm:t>
        <a:bodyPr/>
        <a:lstStyle/>
        <a:p>
          <a:r>
            <a:rPr lang="sr-Latn-ME" sz="1200" dirty="0" smtClean="0"/>
            <a:t>Sudijska metodologija</a:t>
          </a:r>
          <a:endParaRPr lang="en-US" sz="1200" dirty="0"/>
        </a:p>
      </dgm:t>
    </dgm:pt>
    <dgm:pt modelId="{DCBA1097-AB4E-48D2-AEFD-4CC7A3D34223}" type="parTrans" cxnId="{F65D0C5D-230F-4274-908D-5954DA506FDF}">
      <dgm:prSet/>
      <dgm:spPr/>
      <dgm:t>
        <a:bodyPr/>
        <a:lstStyle/>
        <a:p>
          <a:endParaRPr lang="en-US"/>
        </a:p>
      </dgm:t>
    </dgm:pt>
    <dgm:pt modelId="{8CD90BBC-6F8B-4A3B-B5E1-EF3672692B12}" type="sibTrans" cxnId="{F65D0C5D-230F-4274-908D-5954DA506FDF}">
      <dgm:prSet/>
      <dgm:spPr/>
      <dgm:t>
        <a:bodyPr/>
        <a:lstStyle/>
        <a:p>
          <a:endParaRPr lang="en-US"/>
        </a:p>
      </dgm:t>
    </dgm:pt>
    <dgm:pt modelId="{290BEF52-AD3C-4170-9621-1C686542D1D3}">
      <dgm:prSet phldrT="[Text]" custT="1"/>
      <dgm:spPr/>
      <dgm:t>
        <a:bodyPr/>
        <a:lstStyle/>
        <a:p>
          <a:r>
            <a:rPr lang="sr-Latn-ME" sz="1200" b="0" dirty="0" smtClean="0"/>
            <a:t>+ Balansiranje konfliktnih interesa u EU (ESP)</a:t>
          </a:r>
        </a:p>
        <a:p>
          <a:r>
            <a:rPr lang="sr-Latn-ME" sz="1200" b="0" dirty="0" smtClean="0"/>
            <a:t>               - Balansiranje osnovnih prava sa osnovnim slobodama Ugovora </a:t>
          </a:r>
        </a:p>
        <a:p>
          <a:r>
            <a:rPr lang="sr-Latn-ME" sz="1200" b="0" dirty="0" smtClean="0"/>
            <a:t>               - Pristup ESLJP osnovnim pravima i javnim interesima</a:t>
          </a:r>
        </a:p>
        <a:p>
          <a:endParaRPr lang="en-US" sz="1200" b="0" dirty="0"/>
        </a:p>
      </dgm:t>
    </dgm:pt>
    <dgm:pt modelId="{A7D8D7CA-E40A-4010-BCDA-18E630419265}" type="parTrans" cxnId="{E653F679-17DD-41B1-A2FF-AC0AC77591CF}">
      <dgm:prSet/>
      <dgm:spPr/>
      <dgm:t>
        <a:bodyPr/>
        <a:lstStyle/>
        <a:p>
          <a:endParaRPr lang="en-US"/>
        </a:p>
      </dgm:t>
    </dgm:pt>
    <dgm:pt modelId="{96B88310-8161-4E60-8664-F27F40BFA687}" type="sibTrans" cxnId="{E653F679-17DD-41B1-A2FF-AC0AC77591CF}">
      <dgm:prSet/>
      <dgm:spPr/>
      <dgm:t>
        <a:bodyPr/>
        <a:lstStyle/>
        <a:p>
          <a:endParaRPr lang="en-US"/>
        </a:p>
      </dgm:t>
    </dgm:pt>
    <dgm:pt modelId="{14885C70-685D-493C-B591-A417B1A10F92}" type="pres">
      <dgm:prSet presAssocID="{45A3988A-7C83-42FA-AAAF-80A56EC07687}" presName="Name0" presStyleCnt="0">
        <dgm:presLayoutVars>
          <dgm:dir/>
        </dgm:presLayoutVars>
      </dgm:prSet>
      <dgm:spPr/>
      <dgm:t>
        <a:bodyPr/>
        <a:lstStyle/>
        <a:p>
          <a:endParaRPr lang="en-US"/>
        </a:p>
      </dgm:t>
    </dgm:pt>
    <dgm:pt modelId="{263AA2EE-2856-4886-B0C5-F00874848233}" type="pres">
      <dgm:prSet presAssocID="{C0A40772-0D9C-4E77-A090-36C417C47AE2}" presName="withChildren" presStyleCnt="0"/>
      <dgm:spPr/>
    </dgm:pt>
    <dgm:pt modelId="{3005757A-D3F4-4E2D-B03A-8C6C095CD639}" type="pres">
      <dgm:prSet presAssocID="{C0A40772-0D9C-4E77-A090-36C417C47AE2}" presName="bigCircle" presStyleLbl="vennNode1" presStyleIdx="0" presStyleCnt="6" custLinFactX="5020" custLinFactNeighborX="100000" custLinFactNeighborY="5460"/>
      <dgm:spPr/>
    </dgm:pt>
    <dgm:pt modelId="{35546ECA-ECCC-4330-B221-48CCAC99CFB8}" type="pres">
      <dgm:prSet presAssocID="{C0A40772-0D9C-4E77-A090-36C417C47AE2}" presName="medCircle" presStyleLbl="vennNode1" presStyleIdx="1" presStyleCnt="6" custLinFactX="12452" custLinFactNeighborX="100000" custLinFactNeighborY="-37982"/>
      <dgm:spPr/>
    </dgm:pt>
    <dgm:pt modelId="{DA0C3C16-374C-40A5-A0E1-F5B98C41EF76}" type="pres">
      <dgm:prSet presAssocID="{C0A40772-0D9C-4E77-A090-36C417C47AE2}" presName="txLvl1" presStyleLbl="revTx" presStyleIdx="0" presStyleCnt="6" custLinFactNeighborX="37501" custLinFactNeighborY="-27537"/>
      <dgm:spPr/>
      <dgm:t>
        <a:bodyPr/>
        <a:lstStyle/>
        <a:p>
          <a:endParaRPr lang="en-US"/>
        </a:p>
      </dgm:t>
    </dgm:pt>
    <dgm:pt modelId="{25BFD0DB-C4E3-40A8-9675-BF2AB7E51534}" type="pres">
      <dgm:prSet presAssocID="{C0A40772-0D9C-4E77-A090-36C417C47AE2}" presName="lin" presStyleCnt="0"/>
      <dgm:spPr/>
    </dgm:pt>
    <dgm:pt modelId="{CD02A9C8-6D6A-424C-B43F-197EA04A5527}" type="pres">
      <dgm:prSet presAssocID="{7AF48BEC-C6DE-4D88-9696-444FCD2DF2A6}" presName="txLvl2" presStyleLbl="revTx" presStyleIdx="1" presStyleCnt="6" custLinFactY="49021" custLinFactNeighborX="22749" custLinFactNeighborY="100000"/>
      <dgm:spPr/>
      <dgm:t>
        <a:bodyPr/>
        <a:lstStyle/>
        <a:p>
          <a:endParaRPr lang="en-US"/>
        </a:p>
      </dgm:t>
    </dgm:pt>
    <dgm:pt modelId="{94CDA807-2F85-41EF-A5D2-D166AB7B1EA7}" type="pres">
      <dgm:prSet presAssocID="{44FCEB22-080F-4A23-BEF6-F9A85D50AB9F}" presName="smCircle" presStyleLbl="vennNode1" presStyleIdx="2" presStyleCnt="6"/>
      <dgm:spPr/>
    </dgm:pt>
    <dgm:pt modelId="{93940EE8-031E-4F5A-8B35-5D102F3D3D45}" type="pres">
      <dgm:prSet presAssocID="{5B1E481C-0A58-4694-A6D0-BD92036D98BC}" presName="txLvl2" presStyleLbl="revTx" presStyleIdx="2" presStyleCnt="6" custScaleX="110947" custScaleY="959822" custLinFactY="133051" custLinFactNeighborX="19393" custLinFactNeighborY="200000"/>
      <dgm:spPr/>
      <dgm:t>
        <a:bodyPr/>
        <a:lstStyle/>
        <a:p>
          <a:endParaRPr lang="en-US"/>
        </a:p>
      </dgm:t>
    </dgm:pt>
    <dgm:pt modelId="{3BB3CB8B-749D-478C-8EF6-60A24D2EA74E}" type="pres">
      <dgm:prSet presAssocID="{C0A40772-0D9C-4E77-A090-36C417C47AE2}" presName="overlap" presStyleCnt="0"/>
      <dgm:spPr/>
    </dgm:pt>
    <dgm:pt modelId="{5DA94507-375D-4F3F-B84A-A0CD31D51E10}" type="pres">
      <dgm:prSet presAssocID="{5245886E-0AC5-465B-9335-D7C588847E8A}" presName="withChildren" presStyleCnt="0"/>
      <dgm:spPr/>
    </dgm:pt>
    <dgm:pt modelId="{0483FB87-230D-4135-A627-877E8BAC9308}" type="pres">
      <dgm:prSet presAssocID="{5245886E-0AC5-465B-9335-D7C588847E8A}" presName="bigCircle" presStyleLbl="vennNode1" presStyleIdx="3" presStyleCnt="6" custScaleX="124271" custLinFactNeighborX="27877" custLinFactNeighborY="-14837"/>
      <dgm:spPr/>
    </dgm:pt>
    <dgm:pt modelId="{A22D470D-FD2D-48C9-9DF4-92F086C46183}" type="pres">
      <dgm:prSet presAssocID="{5245886E-0AC5-465B-9335-D7C588847E8A}" presName="medCircle" presStyleLbl="vennNode1" presStyleIdx="4" presStyleCnt="6" custLinFactX="-500000" custLinFactNeighborX="-567303" custLinFactNeighborY="26001"/>
      <dgm:spPr/>
    </dgm:pt>
    <dgm:pt modelId="{9E2C7FEE-954D-4016-9A5E-9BBEE4BE973F}" type="pres">
      <dgm:prSet presAssocID="{5245886E-0AC5-465B-9335-D7C588847E8A}" presName="txLvl1" presStyleLbl="revTx" presStyleIdx="3" presStyleCnt="6" custLinFactX="-64443" custLinFactNeighborX="-100000" custLinFactNeighborY="-93239"/>
      <dgm:spPr/>
      <dgm:t>
        <a:bodyPr/>
        <a:lstStyle/>
        <a:p>
          <a:endParaRPr lang="en-US"/>
        </a:p>
      </dgm:t>
    </dgm:pt>
    <dgm:pt modelId="{78F5E6C1-4EB7-4685-A9A1-7691644A9672}" type="pres">
      <dgm:prSet presAssocID="{5245886E-0AC5-465B-9335-D7C588847E8A}" presName="lin" presStyleCnt="0"/>
      <dgm:spPr/>
    </dgm:pt>
    <dgm:pt modelId="{CCA4E329-2574-4106-B428-E6D6E36A30E0}" type="pres">
      <dgm:prSet presAssocID="{6B6AB49A-BC5B-4492-811C-A830782F3098}" presName="txLvl2" presStyleLbl="revTx" presStyleIdx="4" presStyleCnt="6" custScaleX="102495" custScaleY="1783857" custLinFactX="-36023" custLinFactY="-896958" custLinFactNeighborX="-100000" custLinFactNeighborY="-900000"/>
      <dgm:spPr/>
      <dgm:t>
        <a:bodyPr/>
        <a:lstStyle/>
        <a:p>
          <a:endParaRPr lang="en-US"/>
        </a:p>
      </dgm:t>
    </dgm:pt>
    <dgm:pt modelId="{EAC53649-819D-4998-9412-2093C67FD6EB}" type="pres">
      <dgm:prSet presAssocID="{8CD90BBC-6F8B-4A3B-B5E1-EF3672692B12}" presName="smCircle" presStyleLbl="vennNode1" presStyleIdx="5" presStyleCnt="6" custLinFactX="-3800000" custLinFactY="100000" custLinFactNeighborX="-3863079" custLinFactNeighborY="183895"/>
      <dgm:spPr/>
    </dgm:pt>
    <dgm:pt modelId="{7A4482A2-BFE6-4A55-861A-4711B864D97C}" type="pres">
      <dgm:prSet presAssocID="{290BEF52-AD3C-4170-9621-1C686542D1D3}" presName="txLvl2" presStyleLbl="revTx" presStyleIdx="5" presStyleCnt="6" custScaleX="199602" custScaleY="2000000" custLinFactX="-93655" custLinFactY="84107" custLinFactNeighborX="-100000" custLinFactNeighborY="100000"/>
      <dgm:spPr/>
      <dgm:t>
        <a:bodyPr/>
        <a:lstStyle/>
        <a:p>
          <a:endParaRPr lang="en-US"/>
        </a:p>
      </dgm:t>
    </dgm:pt>
  </dgm:ptLst>
  <dgm:cxnLst>
    <dgm:cxn modelId="{46F22F4A-6696-40B3-8E13-95B4DE65F653}" type="presOf" srcId="{7AF48BEC-C6DE-4D88-9696-444FCD2DF2A6}" destId="{CD02A9C8-6D6A-424C-B43F-197EA04A5527}" srcOrd="0" destOrd="0" presId="urn:microsoft.com/office/officeart/2008/layout/VerticalCircleList"/>
    <dgm:cxn modelId="{F25FB573-0E5F-4EC9-8416-51C16EA0FED5}" srcId="{45A3988A-7C83-42FA-AAAF-80A56EC07687}" destId="{5245886E-0AC5-465B-9335-D7C588847E8A}" srcOrd="1" destOrd="0" parTransId="{C29E008B-5716-46E6-A9C0-B5FDC0C61216}" sibTransId="{CA5D986C-F032-4FB5-8684-9AA42E700684}"/>
    <dgm:cxn modelId="{DA61AEA0-046E-40DA-9B76-DAC414DDFFBE}" srcId="{C0A40772-0D9C-4E77-A090-36C417C47AE2}" destId="{5B1E481C-0A58-4694-A6D0-BD92036D98BC}" srcOrd="1" destOrd="0" parTransId="{447C8F52-C688-4038-B3FB-AD77F8D8AFAE}" sibTransId="{4D1A619D-BB76-40DD-AD47-7417268A5324}"/>
    <dgm:cxn modelId="{4C6B3DE4-0E90-4B40-9503-39000AA2B052}" type="presOf" srcId="{6B6AB49A-BC5B-4492-811C-A830782F3098}" destId="{CCA4E329-2574-4106-B428-E6D6E36A30E0}" srcOrd="0" destOrd="0" presId="urn:microsoft.com/office/officeart/2008/layout/VerticalCircleList"/>
    <dgm:cxn modelId="{E653F679-17DD-41B1-A2FF-AC0AC77591CF}" srcId="{5245886E-0AC5-465B-9335-D7C588847E8A}" destId="{290BEF52-AD3C-4170-9621-1C686542D1D3}" srcOrd="1" destOrd="0" parTransId="{A7D8D7CA-E40A-4010-BCDA-18E630419265}" sibTransId="{96B88310-8161-4E60-8664-F27F40BFA687}"/>
    <dgm:cxn modelId="{20996C85-B3E3-489E-B9DB-C4E6E5DDE307}" type="presOf" srcId="{45A3988A-7C83-42FA-AAAF-80A56EC07687}" destId="{14885C70-685D-493C-B591-A417B1A10F92}" srcOrd="0" destOrd="0" presId="urn:microsoft.com/office/officeart/2008/layout/VerticalCircleList"/>
    <dgm:cxn modelId="{F65D0C5D-230F-4274-908D-5954DA506FDF}" srcId="{5245886E-0AC5-465B-9335-D7C588847E8A}" destId="{6B6AB49A-BC5B-4492-811C-A830782F3098}" srcOrd="0" destOrd="0" parTransId="{DCBA1097-AB4E-48D2-AEFD-4CC7A3D34223}" sibTransId="{8CD90BBC-6F8B-4A3B-B5E1-EF3672692B12}"/>
    <dgm:cxn modelId="{D5BCAB72-0C00-4AA7-BF8A-325EF52E01D8}" type="presOf" srcId="{5B1E481C-0A58-4694-A6D0-BD92036D98BC}" destId="{93940EE8-031E-4F5A-8B35-5D102F3D3D45}" srcOrd="0" destOrd="0" presId="urn:microsoft.com/office/officeart/2008/layout/VerticalCircleList"/>
    <dgm:cxn modelId="{9B5D03D2-58F7-4FCA-89E5-528B70515B22}" type="presOf" srcId="{C0A40772-0D9C-4E77-A090-36C417C47AE2}" destId="{DA0C3C16-374C-40A5-A0E1-F5B98C41EF76}" srcOrd="0" destOrd="0" presId="urn:microsoft.com/office/officeart/2008/layout/VerticalCircleList"/>
    <dgm:cxn modelId="{A5A33D2E-BF36-49DD-8356-C0CE828D4DFC}" srcId="{C0A40772-0D9C-4E77-A090-36C417C47AE2}" destId="{7AF48BEC-C6DE-4D88-9696-444FCD2DF2A6}" srcOrd="0" destOrd="0" parTransId="{1047A2A7-1341-46CE-8EC1-DC75085C3598}" sibTransId="{44FCEB22-080F-4A23-BEF6-F9A85D50AB9F}"/>
    <dgm:cxn modelId="{F8E98263-3A9F-44F6-9E35-9FD25D77613B}" type="presOf" srcId="{290BEF52-AD3C-4170-9621-1C686542D1D3}" destId="{7A4482A2-BFE6-4A55-861A-4711B864D97C}" srcOrd="0" destOrd="0" presId="urn:microsoft.com/office/officeart/2008/layout/VerticalCircleList"/>
    <dgm:cxn modelId="{FEF72F0C-ED63-4B52-9745-FC4EF445B56D}" srcId="{45A3988A-7C83-42FA-AAAF-80A56EC07687}" destId="{C0A40772-0D9C-4E77-A090-36C417C47AE2}" srcOrd="0" destOrd="0" parTransId="{6F1A1FF7-0777-4BFB-9BB7-EC9588163A65}" sibTransId="{52C20252-E9D4-46D4-82BB-063CA792F5B8}"/>
    <dgm:cxn modelId="{DE02F4BB-BBE7-4D2E-9E08-39253B4D015A}" type="presOf" srcId="{5245886E-0AC5-465B-9335-D7C588847E8A}" destId="{9E2C7FEE-954D-4016-9A5E-9BBEE4BE973F}" srcOrd="0" destOrd="0" presId="urn:microsoft.com/office/officeart/2008/layout/VerticalCircleList"/>
    <dgm:cxn modelId="{BD99509E-3F82-43BE-97F7-D99CB0EFD8E5}" type="presParOf" srcId="{14885C70-685D-493C-B591-A417B1A10F92}" destId="{263AA2EE-2856-4886-B0C5-F00874848233}" srcOrd="0" destOrd="0" presId="urn:microsoft.com/office/officeart/2008/layout/VerticalCircleList"/>
    <dgm:cxn modelId="{E24DF714-FB91-4A9E-86ED-82D3AFBD2500}" type="presParOf" srcId="{263AA2EE-2856-4886-B0C5-F00874848233}" destId="{3005757A-D3F4-4E2D-B03A-8C6C095CD639}" srcOrd="0" destOrd="0" presId="urn:microsoft.com/office/officeart/2008/layout/VerticalCircleList"/>
    <dgm:cxn modelId="{01378149-1A61-413F-9AA4-7B1CB84DBA4E}" type="presParOf" srcId="{263AA2EE-2856-4886-B0C5-F00874848233}" destId="{35546ECA-ECCC-4330-B221-48CCAC99CFB8}" srcOrd="1" destOrd="0" presId="urn:microsoft.com/office/officeart/2008/layout/VerticalCircleList"/>
    <dgm:cxn modelId="{C89FA1C9-9969-4771-963E-B73EF0366D82}" type="presParOf" srcId="{263AA2EE-2856-4886-B0C5-F00874848233}" destId="{DA0C3C16-374C-40A5-A0E1-F5B98C41EF76}" srcOrd="2" destOrd="0" presId="urn:microsoft.com/office/officeart/2008/layout/VerticalCircleList"/>
    <dgm:cxn modelId="{C90CC1CE-A371-43BA-8643-84840F4215B6}" type="presParOf" srcId="{263AA2EE-2856-4886-B0C5-F00874848233}" destId="{25BFD0DB-C4E3-40A8-9675-BF2AB7E51534}" srcOrd="3" destOrd="0" presId="urn:microsoft.com/office/officeart/2008/layout/VerticalCircleList"/>
    <dgm:cxn modelId="{6C58E101-DE00-4D6E-8B8E-5BC19DF8677D}" type="presParOf" srcId="{25BFD0DB-C4E3-40A8-9675-BF2AB7E51534}" destId="{CD02A9C8-6D6A-424C-B43F-197EA04A5527}" srcOrd="0" destOrd="0" presId="urn:microsoft.com/office/officeart/2008/layout/VerticalCircleList"/>
    <dgm:cxn modelId="{8E5C0D3B-5BCF-42A4-9C31-CB1B46BFD151}" type="presParOf" srcId="{25BFD0DB-C4E3-40A8-9675-BF2AB7E51534}" destId="{94CDA807-2F85-41EF-A5D2-D166AB7B1EA7}" srcOrd="1" destOrd="0" presId="urn:microsoft.com/office/officeart/2008/layout/VerticalCircleList"/>
    <dgm:cxn modelId="{99C11B2C-381D-482C-8A26-7F787562D00C}" type="presParOf" srcId="{25BFD0DB-C4E3-40A8-9675-BF2AB7E51534}" destId="{93940EE8-031E-4F5A-8B35-5D102F3D3D45}" srcOrd="2" destOrd="0" presId="urn:microsoft.com/office/officeart/2008/layout/VerticalCircleList"/>
    <dgm:cxn modelId="{B0A66860-1C94-4016-96A6-95206B7A7EDA}" type="presParOf" srcId="{14885C70-685D-493C-B591-A417B1A10F92}" destId="{3BB3CB8B-749D-478C-8EF6-60A24D2EA74E}" srcOrd="1" destOrd="0" presId="urn:microsoft.com/office/officeart/2008/layout/VerticalCircleList"/>
    <dgm:cxn modelId="{73553054-0D61-46D7-B582-72303BF0AFAE}" type="presParOf" srcId="{14885C70-685D-493C-B591-A417B1A10F92}" destId="{5DA94507-375D-4F3F-B84A-A0CD31D51E10}" srcOrd="2" destOrd="0" presId="urn:microsoft.com/office/officeart/2008/layout/VerticalCircleList"/>
    <dgm:cxn modelId="{E983B012-0DDD-4451-9BC1-A28DCBEDD42D}" type="presParOf" srcId="{5DA94507-375D-4F3F-B84A-A0CD31D51E10}" destId="{0483FB87-230D-4135-A627-877E8BAC9308}" srcOrd="0" destOrd="0" presId="urn:microsoft.com/office/officeart/2008/layout/VerticalCircleList"/>
    <dgm:cxn modelId="{FBB81632-5B0F-499B-B9C7-B0A067D8EDE3}" type="presParOf" srcId="{5DA94507-375D-4F3F-B84A-A0CD31D51E10}" destId="{A22D470D-FD2D-48C9-9DF4-92F086C46183}" srcOrd="1" destOrd="0" presId="urn:microsoft.com/office/officeart/2008/layout/VerticalCircleList"/>
    <dgm:cxn modelId="{562913F5-5C88-4C19-8888-5A375987016B}" type="presParOf" srcId="{5DA94507-375D-4F3F-B84A-A0CD31D51E10}" destId="{9E2C7FEE-954D-4016-9A5E-9BBEE4BE973F}" srcOrd="2" destOrd="0" presId="urn:microsoft.com/office/officeart/2008/layout/VerticalCircleList"/>
    <dgm:cxn modelId="{363B624F-7A22-41BC-BB21-3FED795E8962}" type="presParOf" srcId="{5DA94507-375D-4F3F-B84A-A0CD31D51E10}" destId="{78F5E6C1-4EB7-4685-A9A1-7691644A9672}" srcOrd="3" destOrd="0" presId="urn:microsoft.com/office/officeart/2008/layout/VerticalCircleList"/>
    <dgm:cxn modelId="{E36AB414-6844-4908-BC16-47691F7C9D0D}" type="presParOf" srcId="{78F5E6C1-4EB7-4685-A9A1-7691644A9672}" destId="{CCA4E329-2574-4106-B428-E6D6E36A30E0}" srcOrd="0" destOrd="0" presId="urn:microsoft.com/office/officeart/2008/layout/VerticalCircleList"/>
    <dgm:cxn modelId="{4C397DAA-90E3-402B-BE38-83770D4B0E5F}" type="presParOf" srcId="{78F5E6C1-4EB7-4685-A9A1-7691644A9672}" destId="{EAC53649-819D-4998-9412-2093C67FD6EB}" srcOrd="1" destOrd="0" presId="urn:microsoft.com/office/officeart/2008/layout/VerticalCircleList"/>
    <dgm:cxn modelId="{7D198A9E-84B0-4A2A-A77A-CBA260AD40B3}" type="presParOf" srcId="{78F5E6C1-4EB7-4685-A9A1-7691644A9672}" destId="{7A4482A2-BFE6-4A55-861A-4711B864D97C}"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CF0668-A745-4020-9F51-C5DAD73042A6}">
      <dgm:prSet phldrT="[Text]" custT="1"/>
      <dgm:spPr/>
      <dgm:t>
        <a:bodyPr/>
        <a:lstStyle/>
        <a:p>
          <a:r>
            <a:rPr lang="sr-Latn-ME" sz="1200" b="0" dirty="0" smtClean="0">
              <a:solidFill>
                <a:schemeClr val="tx1"/>
              </a:solidFill>
              <a:effectLst/>
              <a:latin typeface="Arial Nova" panose="020B0504020202020204" pitchFamily="34" charset="0"/>
            </a:rPr>
            <a:t>.. Okolnosti zbog kojih se pribjegavanje </a:t>
          </a:r>
          <a:r>
            <a:rPr lang="sr-Latn-ME" sz="1200" b="1" dirty="0" smtClean="0">
              <a:solidFill>
                <a:schemeClr val="tx1"/>
              </a:solidFill>
              <a:effectLst/>
              <a:latin typeface="Arial Nova" panose="020B0504020202020204" pitchFamily="34" charset="0"/>
            </a:rPr>
            <a:t>razlogu javne politike </a:t>
          </a:r>
          <a:r>
            <a:rPr lang="sr-Latn-ME" sz="1200" b="0" dirty="0" smtClean="0">
              <a:solidFill>
                <a:schemeClr val="tx1"/>
              </a:solidFill>
              <a:effectLst/>
              <a:latin typeface="Arial Nova" panose="020B0504020202020204" pitchFamily="34" charset="0"/>
            </a:rPr>
            <a:t>može varirati od jedne do druge države, od jednog do drugog vremena.. Nacionalne vlasti vlasti dakle moraju </a:t>
          </a:r>
          <a:r>
            <a:rPr lang="sr-Latn-ME" sz="1200" b="1" dirty="0" smtClean="0">
              <a:solidFill>
                <a:schemeClr val="tx1"/>
              </a:solidFill>
              <a:effectLst/>
              <a:latin typeface="Arial Nova" panose="020B0504020202020204" pitchFamily="34" charset="0"/>
            </a:rPr>
            <a:t>imati polje diskrecije </a:t>
          </a:r>
          <a:r>
            <a:rPr lang="sr-Latn-ME" sz="1200" b="0" dirty="0" smtClean="0">
              <a:solidFill>
                <a:schemeClr val="tx1"/>
              </a:solidFill>
              <a:effectLst/>
              <a:latin typeface="Arial Nova" panose="020B0504020202020204" pitchFamily="34" charset="0"/>
            </a:rPr>
            <a:t>(margin of discretion) u okviru limita omeđenih konvencijom. (Van Duyn)  </a:t>
          </a: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200" b="1" dirty="0" smtClean="0">
              <a:solidFill>
                <a:schemeClr val="tx1"/>
              </a:solidFill>
              <a:latin typeface="Arial Nova" panose="020B0504020202020204" pitchFamily="34" charset="0"/>
            </a:rPr>
            <a:t>Razlog javne politike – samo kada postoji iskrena i dovoljno ozbiljna opasnost za fundamentalne interese društva </a:t>
          </a:r>
          <a:r>
            <a:rPr lang="sr-Latn-ME" sz="1200" b="0" dirty="0" smtClean="0">
              <a:solidFill>
                <a:schemeClr val="tx1"/>
              </a:solidFill>
              <a:latin typeface="Arial Nova" panose="020B0504020202020204" pitchFamily="34" charset="0"/>
            </a:rPr>
            <a:t>(</a:t>
          </a:r>
          <a:r>
            <a:rPr lang="sr-Latn-ME" sz="1200" b="0" i="1" dirty="0" smtClean="0">
              <a:solidFill>
                <a:schemeClr val="tx1"/>
              </a:solidFill>
              <a:latin typeface="Arial Nova" panose="020B0504020202020204" pitchFamily="34" charset="0"/>
            </a:rPr>
            <a:t>Eglise de Scientologie)</a:t>
          </a:r>
          <a:endParaRPr lang="en-US" sz="1200" b="0" i="1" dirty="0">
            <a:solidFill>
              <a:schemeClr val="tx1"/>
            </a:solidFill>
            <a:latin typeface="Arial Nova" panose="020B0504020202020204" pitchFamily="34" charset="0"/>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400" b="0" dirty="0" smtClean="0">
              <a:solidFill>
                <a:schemeClr val="tx1"/>
              </a:solidFill>
              <a:latin typeface="Arial Nova" panose="020B0504020202020204" pitchFamily="34" charset="0"/>
            </a:rPr>
            <a:t>Pravo na degogiranje sloboda ne prevenira sudsku provjeru mjere koja primjenjuje tu derogaicju (Van Duyn). </a:t>
          </a:r>
        </a:p>
        <a:p>
          <a:r>
            <a:rPr lang="sr-Latn-ME" sz="1400" b="0" dirty="0" smtClean="0">
              <a:solidFill>
                <a:schemeClr val="tx1"/>
              </a:solidFill>
              <a:latin typeface="Arial Nova" panose="020B0504020202020204" pitchFamily="34" charset="0"/>
            </a:rPr>
            <a:t>Koncept </a:t>
          </a:r>
          <a:r>
            <a:rPr lang="sr-Latn-ME" sz="1400" b="1" dirty="0" smtClean="0">
              <a:solidFill>
                <a:schemeClr val="tx1"/>
              </a:solidFill>
              <a:latin typeface="Arial Nova" panose="020B0504020202020204" pitchFamily="34" charset="0"/>
            </a:rPr>
            <a:t>javne politike </a:t>
          </a:r>
          <a:r>
            <a:rPr lang="sr-Latn-ME" sz="1400" b="0" dirty="0" smtClean="0">
              <a:solidFill>
                <a:schemeClr val="tx1"/>
              </a:solidFill>
              <a:latin typeface="Arial Nova" panose="020B0504020202020204" pitchFamily="34" charset="0"/>
            </a:rPr>
            <a:t>kao razloga za ograničenje osnovnih sloboda, mora biti interpretiran </a:t>
          </a:r>
          <a:r>
            <a:rPr lang="sr-Latn-ME" sz="1400" b="1" dirty="0" smtClean="0">
              <a:solidFill>
                <a:schemeClr val="tx1"/>
              </a:solidFill>
              <a:latin typeface="Arial Nova" panose="020B0504020202020204" pitchFamily="34" charset="0"/>
            </a:rPr>
            <a:t>STRIKTNO</a:t>
          </a:r>
          <a:r>
            <a:rPr lang="sr-Latn-ME" sz="1400" b="0" dirty="0" smtClean="0">
              <a:solidFill>
                <a:schemeClr val="tx1"/>
              </a:solidFill>
              <a:latin typeface="Arial Nova" panose="020B0504020202020204" pitchFamily="34" charset="0"/>
            </a:rPr>
            <a:t>, tako da obim ne može biti utvrđen jednostrano od države članice, bez kontrole institucija zajednice.</a:t>
          </a:r>
          <a:endParaRPr lang="en-US" sz="1400" b="0" dirty="0">
            <a:solidFill>
              <a:schemeClr val="tx1"/>
            </a:solidFill>
            <a:latin typeface="Arial Nova" panose="020B0504020202020204" pitchFamily="34" charset="0"/>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sr-Latn-ME" sz="1400" b="0" dirty="0" smtClean="0">
              <a:solidFill>
                <a:schemeClr val="tx1"/>
              </a:solidFill>
              <a:latin typeface="Arial Nova" panose="020B0504020202020204" pitchFamily="34" charset="0"/>
            </a:rPr>
            <a:t>Mjere za očuvanje javnog poretka spadaju u derogativne mjere slobode pružanja usluga, i NIJE POTREBNO utvrđivati da se mjere, bez razlike, mogu primjenjivati i na nacionalne provajdere usluga, i na one koji su osnovani u drugoj državi članici.</a:t>
          </a:r>
        </a:p>
      </dgm:t>
    </dgm:pt>
    <dgm:pt modelId="{D3FCD0AA-38E3-4999-B7BF-D0449212BD01}" type="sibTrans" cxnId="{740FD99C-95C1-484C-921E-C051F7510AA9}">
      <dgm:prSet/>
      <dgm:spPr/>
      <dgm:t>
        <a:bodyPr/>
        <a:lstStyle/>
        <a:p>
          <a:endParaRPr lang="en-US" sz="1600">
            <a:solidFill>
              <a:schemeClr val="tx1"/>
            </a:solidFill>
            <a:latin typeface="Arial Nova" panose="020B0504020202020204" pitchFamily="34" charset="0"/>
          </a:endParaRPr>
        </a:p>
      </dgm:t>
    </dgm:pt>
    <dgm:pt modelId="{FD7744B0-6B61-4CEB-886C-1F440CABF8C0}" type="parTrans" cxnId="{740FD99C-95C1-484C-921E-C051F7510AA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4"/>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4"/>
      <dgm:spPr/>
    </dgm:pt>
    <dgm:pt modelId="{6D27F275-CCB3-4A8E-A332-9400D45617EC}" type="pres">
      <dgm:prSet presAssocID="{9EAB60A9-A96C-4B37-BC6C-D84E1286CF07}" presName="dstNode" presStyleLbl="node1" presStyleIdx="0" presStyleCnt="4"/>
      <dgm:spPr/>
    </dgm:pt>
    <dgm:pt modelId="{0AC8C4E0-FCA3-460A-87D7-243FDD22B02C}" type="pres">
      <dgm:prSet presAssocID="{801DF265-7A76-4996-8E25-9B50289EDCB3}" presName="text_1" presStyleLbl="node1" presStyleIdx="0" presStyleCnt="4" custLinFactNeighborX="616" custLinFactNeighborY="-989">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4"/>
      <dgm:spPr/>
    </dgm:pt>
    <dgm:pt modelId="{3BFC3A55-9BD3-4D14-BD69-ECE5E7374236}" type="pres">
      <dgm:prSet presAssocID="{547CECAA-6F44-4922-94C6-5D943E6C426F}" presName="text_2" presStyleLbl="node1" presStyleIdx="1" presStyleCnt="4" custLinFactNeighborX="667" custLinFactNeighborY="4103">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4"/>
      <dgm:spPr/>
    </dgm:pt>
    <dgm:pt modelId="{6B90D7BD-734D-4688-90EC-F3824443640F}" type="pres">
      <dgm:prSet presAssocID="{7C69EF9B-D561-425C-B838-195E8ADD4C48}" presName="text_3" presStyleLbl="node1" presStyleIdx="2" presStyleCnt="4" custScaleX="100763" custLinFactNeighborX="441" custLinFactNeighborY="7166">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4"/>
      <dgm:spPr/>
    </dgm:pt>
    <dgm:pt modelId="{C0B8B4C3-DB97-46CB-B444-436E73B42A3C}" type="pres">
      <dgm:prSet presAssocID="{7ECF0668-A745-4020-9F51-C5DAD73042A6}" presName="text_4" presStyleLbl="node1" presStyleIdx="3" presStyleCnt="4" custLinFactNeighborX="-280" custLinFactNeighborY="1185">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4"/>
      <dgm:spPr/>
    </dgm:pt>
  </dgm:ptLst>
  <dgm:cxnLst>
    <dgm:cxn modelId="{6D8C612B-6FD1-402B-9D61-B977506FD33A}" srcId="{9EAB60A9-A96C-4B37-BC6C-D84E1286CF07}" destId="{547CECAA-6F44-4922-94C6-5D943E6C426F}" srcOrd="1" destOrd="0" parTransId="{6FAA4385-7F10-4217-9B95-334F49B0B5C1}" sibTransId="{BE6A276E-8E45-4D94-A972-94DB8F765958}"/>
    <dgm:cxn modelId="{333A2BEA-8B0F-4015-A89E-5B688E900C24}" srcId="{9EAB60A9-A96C-4B37-BC6C-D84E1286CF07}" destId="{7C69EF9B-D561-425C-B838-195E8ADD4C48}" srcOrd="2" destOrd="0" parTransId="{6533AC88-4D7D-45E9-BEE5-FB48DA26A109}" sibTransId="{7176B00D-B45C-42AE-929F-8D2A35591B93}"/>
    <dgm:cxn modelId="{3059B2FE-DEC4-4F21-8096-E9E9D90BD343}" type="presOf" srcId="{801DF265-7A76-4996-8E25-9B50289EDCB3}" destId="{0AC8C4E0-FCA3-460A-87D7-243FDD22B02C}" srcOrd="0" destOrd="0" presId="urn:microsoft.com/office/officeart/2008/layout/VerticalCurvedList"/>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5FB572DB-3A3D-4BF0-B951-4444C4775CC3}" type="presOf" srcId="{7C69EF9B-D561-425C-B838-195E8ADD4C48}" destId="{6B90D7BD-734D-4688-90EC-F3824443640F}" srcOrd="0" destOrd="0" presId="urn:microsoft.com/office/officeart/2008/layout/VerticalCurvedList"/>
    <dgm:cxn modelId="{3285D5B4-6A06-4B06-A62A-CA67CB402255}" type="presOf" srcId="{9EAB60A9-A96C-4B37-BC6C-D84E1286CF07}" destId="{D1750B9F-6D4E-49A4-AEA9-77071C212097}" srcOrd="0" destOrd="0" presId="urn:microsoft.com/office/officeart/2008/layout/VerticalCurvedList"/>
    <dgm:cxn modelId="{4622065B-01B5-46A0-908F-675C6275DDA5}" type="presOf" srcId="{7ECF0668-A745-4020-9F51-C5DAD73042A6}" destId="{C0B8B4C3-DB97-46CB-B444-436E73B42A3C}" srcOrd="0" destOrd="0" presId="urn:microsoft.com/office/officeart/2008/layout/VerticalCurvedList"/>
    <dgm:cxn modelId="{2EB8CDE3-E0A8-40AF-BD2A-A53632886048}" type="presOf" srcId="{547CECAA-6F44-4922-94C6-5D943E6C426F}" destId="{3BFC3A55-9BD3-4D14-BD69-ECE5E7374236}" srcOrd="0" destOrd="0" presId="urn:microsoft.com/office/officeart/2008/layout/VerticalCurvedList"/>
    <dgm:cxn modelId="{EDBE704F-D65F-4E87-9CB0-F0221EC755BD}" type="presOf" srcId="{D3FCD0AA-38E3-4999-B7BF-D0449212BD01}" destId="{E11FBE03-8D96-4319-8E03-118A74A3A5A2}" srcOrd="0" destOrd="0" presId="urn:microsoft.com/office/officeart/2008/layout/VerticalCurvedList"/>
    <dgm:cxn modelId="{FDCA2E4E-199F-48B8-90C3-99925A385B26}" type="presParOf" srcId="{D1750B9F-6D4E-49A4-AEA9-77071C212097}" destId="{63A1BB9B-43F9-43C7-B76B-BC708AE67AB7}" srcOrd="0" destOrd="0" presId="urn:microsoft.com/office/officeart/2008/layout/VerticalCurvedList"/>
    <dgm:cxn modelId="{D447DF2A-28B2-4A81-893F-A2FE22A04524}" type="presParOf" srcId="{63A1BB9B-43F9-43C7-B76B-BC708AE67AB7}" destId="{EF4E4D6F-DFBC-4A68-92B4-300EA3ACFEBE}" srcOrd="0" destOrd="0" presId="urn:microsoft.com/office/officeart/2008/layout/VerticalCurvedList"/>
    <dgm:cxn modelId="{3B5D9E5E-56E0-415E-86D0-55BCD6A7CBF4}" type="presParOf" srcId="{EF4E4D6F-DFBC-4A68-92B4-300EA3ACFEBE}" destId="{91E25DAD-14E3-4B61-9D51-84A6AF415938}" srcOrd="0" destOrd="0" presId="urn:microsoft.com/office/officeart/2008/layout/VerticalCurvedList"/>
    <dgm:cxn modelId="{7E08335F-D1A8-4DEB-9276-EDA29F188AF8}" type="presParOf" srcId="{EF4E4D6F-DFBC-4A68-92B4-300EA3ACFEBE}" destId="{E11FBE03-8D96-4319-8E03-118A74A3A5A2}" srcOrd="1" destOrd="0" presId="urn:microsoft.com/office/officeart/2008/layout/VerticalCurvedList"/>
    <dgm:cxn modelId="{7790F110-853C-48AF-B850-430B122F0F41}" type="presParOf" srcId="{EF4E4D6F-DFBC-4A68-92B4-300EA3ACFEBE}" destId="{EB8E3B2C-EECE-4C98-B0A7-D453191B68F0}" srcOrd="2" destOrd="0" presId="urn:microsoft.com/office/officeart/2008/layout/VerticalCurvedList"/>
    <dgm:cxn modelId="{7C32713D-4B68-475E-9974-8D530021065E}" type="presParOf" srcId="{EF4E4D6F-DFBC-4A68-92B4-300EA3ACFEBE}" destId="{6D27F275-CCB3-4A8E-A332-9400D45617EC}" srcOrd="3" destOrd="0" presId="urn:microsoft.com/office/officeart/2008/layout/VerticalCurvedList"/>
    <dgm:cxn modelId="{4A1EA761-D53B-48C1-A2BC-94CFFC0E2932}" type="presParOf" srcId="{63A1BB9B-43F9-43C7-B76B-BC708AE67AB7}" destId="{0AC8C4E0-FCA3-460A-87D7-243FDD22B02C}" srcOrd="1" destOrd="0" presId="urn:microsoft.com/office/officeart/2008/layout/VerticalCurvedList"/>
    <dgm:cxn modelId="{E767670C-774B-4978-9973-6AF6DBC3945A}" type="presParOf" srcId="{63A1BB9B-43F9-43C7-B76B-BC708AE67AB7}" destId="{AD17FFAE-EBC4-4936-8F38-72AF030A5D67}" srcOrd="2" destOrd="0" presId="urn:microsoft.com/office/officeart/2008/layout/VerticalCurvedList"/>
    <dgm:cxn modelId="{E971FD7B-3057-467F-918B-70F8136A594C}" type="presParOf" srcId="{AD17FFAE-EBC4-4936-8F38-72AF030A5D67}" destId="{D5371005-CAA9-4882-978A-901C0F47A587}" srcOrd="0" destOrd="0" presId="urn:microsoft.com/office/officeart/2008/layout/VerticalCurvedList"/>
    <dgm:cxn modelId="{6237C0D1-30C4-4B40-9DC0-922610C10492}" type="presParOf" srcId="{63A1BB9B-43F9-43C7-B76B-BC708AE67AB7}" destId="{3BFC3A55-9BD3-4D14-BD69-ECE5E7374236}" srcOrd="3" destOrd="0" presId="urn:microsoft.com/office/officeart/2008/layout/VerticalCurvedList"/>
    <dgm:cxn modelId="{B326CB23-DF13-46BD-8CDD-227144B1332E}" type="presParOf" srcId="{63A1BB9B-43F9-43C7-B76B-BC708AE67AB7}" destId="{B4D684F2-2297-430D-9698-AEE8AB340DAE}" srcOrd="4" destOrd="0" presId="urn:microsoft.com/office/officeart/2008/layout/VerticalCurvedList"/>
    <dgm:cxn modelId="{7294B069-A811-4E21-9214-46AECD1D5137}" type="presParOf" srcId="{B4D684F2-2297-430D-9698-AEE8AB340DAE}" destId="{327255F2-4268-4665-8713-B5677939F239}" srcOrd="0" destOrd="0" presId="urn:microsoft.com/office/officeart/2008/layout/VerticalCurvedList"/>
    <dgm:cxn modelId="{F78114AA-FA51-4D6B-8628-43401A5D4CD5}" type="presParOf" srcId="{63A1BB9B-43F9-43C7-B76B-BC708AE67AB7}" destId="{6B90D7BD-734D-4688-90EC-F3824443640F}" srcOrd="5" destOrd="0" presId="urn:microsoft.com/office/officeart/2008/layout/VerticalCurvedList"/>
    <dgm:cxn modelId="{88AFBF8E-CD8C-4A10-A4E1-73624FCFABDB}" type="presParOf" srcId="{63A1BB9B-43F9-43C7-B76B-BC708AE67AB7}" destId="{91314C24-E63A-41E4-8F03-FAF3E561E3A5}" srcOrd="6" destOrd="0" presId="urn:microsoft.com/office/officeart/2008/layout/VerticalCurvedList"/>
    <dgm:cxn modelId="{CB9C16CB-5EA1-4C4C-B01B-5444533BC973}" type="presParOf" srcId="{91314C24-E63A-41E4-8F03-FAF3E561E3A5}" destId="{7AFC6B68-AE99-4957-AA79-2A2B8EB709BC}" srcOrd="0" destOrd="0" presId="urn:microsoft.com/office/officeart/2008/layout/VerticalCurvedList"/>
    <dgm:cxn modelId="{5530E08B-412D-4134-A680-2219BD8170BF}" type="presParOf" srcId="{63A1BB9B-43F9-43C7-B76B-BC708AE67AB7}" destId="{C0B8B4C3-DB97-46CB-B444-436E73B42A3C}" srcOrd="7" destOrd="0" presId="urn:microsoft.com/office/officeart/2008/layout/VerticalCurvedList"/>
    <dgm:cxn modelId="{75545838-1D30-4539-A83A-DA8E97E33C71}" type="presParOf" srcId="{63A1BB9B-43F9-43C7-B76B-BC708AE67AB7}" destId="{D6772F21-C0E5-47A4-9323-457EB95CD17D}" srcOrd="8" destOrd="0" presId="urn:microsoft.com/office/officeart/2008/layout/VerticalCurvedList"/>
    <dgm:cxn modelId="{F5A79C97-F86F-477C-864C-CB8C491007C1}" type="presParOf" srcId="{D6772F21-C0E5-47A4-9323-457EB95CD17D}" destId="{655E5B67-5B0B-4885-9477-B1178D5299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CF0668-A745-4020-9F51-C5DAD73042A6}">
      <dgm:prSet phldrT="[Text]" custT="1"/>
      <dgm:spPr/>
      <dgm:t>
        <a:bodyPr/>
        <a:lstStyle/>
        <a:p>
          <a:r>
            <a:rPr lang="sr-Latn-ME" sz="1200" b="0" dirty="0" smtClean="0">
              <a:solidFill>
                <a:schemeClr val="tx1"/>
              </a:solidFill>
              <a:effectLst/>
              <a:latin typeface="Arial Nova" panose="020B0504020202020204" pitchFamily="34" charset="0"/>
            </a:rPr>
            <a:t>Međutim, mjere kojima se ograničava sloboda usluga na osnovu javne politike se može opravdati samo ako: su neophodne za zaštitu interesa, kojima su namjenjene, i ako se ovi ciljevi ne mogu ostvariti sa manje restriktivnim mjerama  (Eglise de Scientologie, sloboda kretanja roba) </a:t>
          </a: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200" b="0" i="0" dirty="0" smtClean="0">
              <a:solidFill>
                <a:schemeClr val="tx1"/>
              </a:solidFill>
              <a:latin typeface="Arial Nova" panose="020B0504020202020204" pitchFamily="34" charset="0"/>
            </a:rPr>
            <a:t>Komunitarni pravni poredak štiti ljudsko dostojanstvo kao opšti princip prava. Dakle, zaštita ljud. dostojanstvo je usaglašena sa komunitarnim pravom, da je u tom smilsu nevažno, da u Njemačkoj ovaj princip ima naročiti značaj u zaštiti ovog prava. I zajednica i članice su u obavezi da poštuju ljudksa prava, zaštita ovog prava je legitiman interes, koji opravdava ograničenje sloboda komunitarnog prava – sloboda kretanja roba i usluga (Schmidberger)</a:t>
          </a:r>
          <a:endParaRPr lang="en-US" sz="1200" b="0" i="0" dirty="0">
            <a:solidFill>
              <a:schemeClr val="tx1"/>
            </a:solidFill>
            <a:latin typeface="Arial Nova" panose="020B0504020202020204" pitchFamily="34" charset="0"/>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400" b="0" dirty="0" smtClean="0">
              <a:solidFill>
                <a:schemeClr val="tx1"/>
              </a:solidFill>
              <a:latin typeface="Arial Nova" panose="020B0504020202020204" pitchFamily="34" charset="0"/>
            </a:rPr>
            <a:t>Praksa Suda- osnovna prava čine integralni dio opših pravnih principa (1), zajedničkih ustavnih tradicija i međunarodnih konvencija,  </a:t>
          </a:r>
          <a:endParaRPr lang="en-US" sz="1400" b="0" dirty="0">
            <a:solidFill>
              <a:schemeClr val="tx1"/>
            </a:solidFill>
            <a:latin typeface="Arial Nova" panose="020B0504020202020204" pitchFamily="34" charset="0"/>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sr-Latn-ME" sz="1400" b="0" dirty="0" smtClean="0">
              <a:solidFill>
                <a:schemeClr val="tx1"/>
              </a:solidFill>
              <a:latin typeface="Arial Nova" panose="020B0504020202020204" pitchFamily="34" charset="0"/>
            </a:rPr>
            <a:t>... Aktivnosti na koje se odnosi zabrana su predstavljale prijetnju javnim politikama, shodno stavu javnog mijenja... Komercijalna ekploatacija igara koje uključuju simuliranje ubistava ljudi predstavlja kršenje osnovnih ustavnih vrijednosti – ljudskog dostojanstva. BUND: potvrdio da je ljudsko dostojanstvo jedan od ustavnih principa u Osnovnom zakonu Njemačke.</a:t>
          </a:r>
        </a:p>
      </dgm:t>
    </dgm:pt>
    <dgm:pt modelId="{D3FCD0AA-38E3-4999-B7BF-D0449212BD01}" type="sibTrans" cxnId="{740FD99C-95C1-484C-921E-C051F7510AA9}">
      <dgm:prSet/>
      <dgm:spPr/>
      <dgm:t>
        <a:bodyPr/>
        <a:lstStyle/>
        <a:p>
          <a:endParaRPr lang="en-US" sz="1600">
            <a:solidFill>
              <a:schemeClr val="tx1"/>
            </a:solidFill>
            <a:latin typeface="Arial Nova" panose="020B0504020202020204" pitchFamily="34" charset="0"/>
          </a:endParaRPr>
        </a:p>
      </dgm:t>
    </dgm:pt>
    <dgm:pt modelId="{FD7744B0-6B61-4CEB-886C-1F440CABF8C0}" type="parTrans" cxnId="{740FD99C-95C1-484C-921E-C051F7510AA9}">
      <dgm:prSet/>
      <dgm:spPr/>
      <dgm:t>
        <a:bodyPr/>
        <a:lstStyle/>
        <a:p>
          <a:endParaRPr lang="en-US"/>
        </a:p>
      </dgm:t>
    </dgm:pt>
    <dgm:pt modelId="{6A352EC4-8A20-4D16-B39E-0AB0151769E5}">
      <dgm:prSet custT="1"/>
      <dgm:spPr/>
      <dgm:t>
        <a:bodyPr/>
        <a:lstStyle/>
        <a:p>
          <a:r>
            <a:rPr lang="sr-Latn-ME" sz="1400" b="0" dirty="0" smtClean="0">
              <a:solidFill>
                <a:schemeClr val="tx1"/>
              </a:solidFill>
              <a:latin typeface="Arial Nova" panose="020B0504020202020204" pitchFamily="34" charset="0"/>
            </a:rPr>
            <a:t>Nije neophodno da nacionalne restriktivne mjere korespondiraju u svih državama članicama, na način da osnovna prava ili legitimni interese treba zaštititi.... „pominjanje zajedničkih koncepata, nije imalo za cilj formulisanje opšteg kriterijuma za utvrđivanje proporcionlanosti ma koje nacionalne restriktivne mjere kojom se ograničava ekonomska aktivnost“ </a:t>
          </a:r>
          <a:r>
            <a:rPr lang="sr-Latn-ME" sz="1200" b="0" dirty="0" smtClean="0">
              <a:solidFill>
                <a:schemeClr val="tx1"/>
              </a:solidFill>
              <a:latin typeface="Arial Nova" panose="020B0504020202020204" pitchFamily="34" charset="0"/>
            </a:rPr>
            <a:t>(Schindler)</a:t>
          </a:r>
          <a:r>
            <a:rPr lang="sr-Latn-ME" sz="1400" b="0" dirty="0" smtClean="0">
              <a:solidFill>
                <a:schemeClr val="tx1"/>
              </a:solidFill>
              <a:latin typeface="Arial Nova" panose="020B0504020202020204" pitchFamily="34" charset="0"/>
            </a:rPr>
            <a:t> </a:t>
          </a:r>
          <a:endParaRPr lang="en-US" sz="3600" b="0" dirty="0">
            <a:solidFill>
              <a:schemeClr val="tx1"/>
            </a:solidFill>
            <a:latin typeface="Arial Nova" panose="020B0504020202020204" pitchFamily="34" charset="0"/>
          </a:endParaRPr>
        </a:p>
      </dgm:t>
    </dgm:pt>
    <dgm:pt modelId="{0A270E9C-AA27-46D1-ADFD-9E26531BB4AF}" type="parTrans" cxnId="{5ED63075-9DB9-4730-AF5B-C798AF57AEB9}">
      <dgm:prSet/>
      <dgm:spPr/>
      <dgm:t>
        <a:bodyPr/>
        <a:lstStyle/>
        <a:p>
          <a:endParaRPr lang="en-US"/>
        </a:p>
      </dgm:t>
    </dgm:pt>
    <dgm:pt modelId="{B8983B71-AAA0-43A4-BDD7-9C1A777DAD99}" type="sibTrans" cxnId="{5ED63075-9DB9-4730-AF5B-C798AF57AEB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5"/>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5"/>
      <dgm:spPr/>
    </dgm:pt>
    <dgm:pt modelId="{6D27F275-CCB3-4A8E-A332-9400D45617EC}" type="pres">
      <dgm:prSet presAssocID="{9EAB60A9-A96C-4B37-BC6C-D84E1286CF07}" presName="dstNode" presStyleLbl="node1" presStyleIdx="0" presStyleCnt="5"/>
      <dgm:spPr/>
    </dgm:pt>
    <dgm:pt modelId="{0AC8C4E0-FCA3-460A-87D7-243FDD22B02C}" type="pres">
      <dgm:prSet presAssocID="{801DF265-7A76-4996-8E25-9B50289EDCB3}" presName="text_1" presStyleLbl="node1" presStyleIdx="0" presStyleCnt="5" custScaleX="101546" custLinFactNeighborX="616" custLinFactNeighborY="-989">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5"/>
      <dgm:spPr/>
    </dgm:pt>
    <dgm:pt modelId="{3BFC3A55-9BD3-4D14-BD69-ECE5E7374236}" type="pres">
      <dgm:prSet presAssocID="{547CECAA-6F44-4922-94C6-5D943E6C426F}" presName="text_2" presStyleLbl="node1" presStyleIdx="1" presStyleCnt="5" custScaleX="101572" custLinFactNeighborX="667" custLinFactNeighborY="4103">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5"/>
      <dgm:spPr/>
    </dgm:pt>
    <dgm:pt modelId="{6B90D7BD-734D-4688-90EC-F3824443640F}" type="pres">
      <dgm:prSet presAssocID="{7C69EF9B-D561-425C-B838-195E8ADD4C48}" presName="text_3" presStyleLbl="node1" presStyleIdx="2" presStyleCnt="5" custScaleX="100763" custLinFactNeighborX="1072" custLinFactNeighborY="9196">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5"/>
      <dgm:spPr/>
    </dgm:pt>
    <dgm:pt modelId="{C0B8B4C3-DB97-46CB-B444-436E73B42A3C}" type="pres">
      <dgm:prSet presAssocID="{7ECF0668-A745-4020-9F51-C5DAD73042A6}" presName="text_4" presStyleLbl="node1" presStyleIdx="3" presStyleCnt="5" custScaleX="102698" custScaleY="105818" custLinFactNeighborX="26" custLinFactNeighborY="869">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5"/>
      <dgm:spPr/>
    </dgm:pt>
    <dgm:pt modelId="{19B61105-BE7E-4F14-8FE2-4DEAEB978286}" type="pres">
      <dgm:prSet presAssocID="{6A352EC4-8A20-4D16-B39E-0AB0151769E5}" presName="text_5" presStyleLbl="node1" presStyleIdx="4" presStyleCnt="5" custLinFactNeighborX="-282" custLinFactNeighborY="3120">
        <dgm:presLayoutVars>
          <dgm:bulletEnabled val="1"/>
        </dgm:presLayoutVars>
      </dgm:prSet>
      <dgm:spPr/>
      <dgm:t>
        <a:bodyPr/>
        <a:lstStyle/>
        <a:p>
          <a:endParaRPr lang="en-US"/>
        </a:p>
      </dgm:t>
    </dgm:pt>
    <dgm:pt modelId="{C3B73222-4D74-4C8A-B317-CCA1064CB382}" type="pres">
      <dgm:prSet presAssocID="{6A352EC4-8A20-4D16-B39E-0AB0151769E5}" presName="accent_5" presStyleCnt="0"/>
      <dgm:spPr/>
    </dgm:pt>
    <dgm:pt modelId="{98F4B402-3219-4E01-8B78-468E749F777E}" type="pres">
      <dgm:prSet presAssocID="{6A352EC4-8A20-4D16-B39E-0AB0151769E5}" presName="accentRepeatNode" presStyleLbl="solidFgAcc1" presStyleIdx="4" presStyleCnt="5"/>
      <dgm:spPr/>
    </dgm:pt>
  </dgm:ptLst>
  <dgm:cxnLst>
    <dgm:cxn modelId="{F805AA74-91F0-425E-9174-6B8FFD0D1B50}" type="presOf" srcId="{7ECF0668-A745-4020-9F51-C5DAD73042A6}" destId="{C0B8B4C3-DB97-46CB-B444-436E73B42A3C}" srcOrd="0" destOrd="0" presId="urn:microsoft.com/office/officeart/2008/layout/VerticalCurvedList"/>
    <dgm:cxn modelId="{A58D1B2C-2190-4356-A38F-0791C5606ED9}" type="presOf" srcId="{6A352EC4-8A20-4D16-B39E-0AB0151769E5}" destId="{19B61105-BE7E-4F14-8FE2-4DEAEB978286}" srcOrd="0" destOrd="0" presId="urn:microsoft.com/office/officeart/2008/layout/VerticalCurvedList"/>
    <dgm:cxn modelId="{6B55D78A-D477-4075-B583-9499C08520A3}" type="presOf" srcId="{801DF265-7A76-4996-8E25-9B50289EDCB3}" destId="{0AC8C4E0-FCA3-460A-87D7-243FDD22B02C}" srcOrd="0" destOrd="0" presId="urn:microsoft.com/office/officeart/2008/layout/VerticalCurvedList"/>
    <dgm:cxn modelId="{6D8C612B-6FD1-402B-9D61-B977506FD33A}" srcId="{9EAB60A9-A96C-4B37-BC6C-D84E1286CF07}" destId="{547CECAA-6F44-4922-94C6-5D943E6C426F}" srcOrd="1" destOrd="0" parTransId="{6FAA4385-7F10-4217-9B95-334F49B0B5C1}" sibTransId="{BE6A276E-8E45-4D94-A972-94DB8F765958}"/>
    <dgm:cxn modelId="{22941A84-81F0-4EBA-8D90-494DB49EA63D}" type="presOf" srcId="{D3FCD0AA-38E3-4999-B7BF-D0449212BD01}" destId="{E11FBE03-8D96-4319-8E03-118A74A3A5A2}" srcOrd="0" destOrd="0" presId="urn:microsoft.com/office/officeart/2008/layout/VerticalCurvedList"/>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5D050C50-C928-478F-8862-21E6AF8CA1DF}" type="presOf" srcId="{9EAB60A9-A96C-4B37-BC6C-D84E1286CF07}" destId="{D1750B9F-6D4E-49A4-AEA9-77071C212097}" srcOrd="0" destOrd="0" presId="urn:microsoft.com/office/officeart/2008/layout/VerticalCurvedList"/>
    <dgm:cxn modelId="{3E789323-F59E-456C-928B-D9B07B375E98}" type="presOf" srcId="{7C69EF9B-D561-425C-B838-195E8ADD4C48}" destId="{6B90D7BD-734D-4688-90EC-F3824443640F}" srcOrd="0" destOrd="0" presId="urn:microsoft.com/office/officeart/2008/layout/VerticalCurvedList"/>
    <dgm:cxn modelId="{EE021B08-6A61-454F-B756-2D1ED4E1D33D}" type="presOf" srcId="{547CECAA-6F44-4922-94C6-5D943E6C426F}" destId="{3BFC3A55-9BD3-4D14-BD69-ECE5E7374236}" srcOrd="0" destOrd="0" presId="urn:microsoft.com/office/officeart/2008/layout/VerticalCurvedList"/>
    <dgm:cxn modelId="{5ED63075-9DB9-4730-AF5B-C798AF57AEB9}" srcId="{9EAB60A9-A96C-4B37-BC6C-D84E1286CF07}" destId="{6A352EC4-8A20-4D16-B39E-0AB0151769E5}" srcOrd="4" destOrd="0" parTransId="{0A270E9C-AA27-46D1-ADFD-9E26531BB4AF}" sibTransId="{B8983B71-AAA0-43A4-BDD7-9C1A777DAD99}"/>
    <dgm:cxn modelId="{2570ABE1-9C16-45DA-BA41-3A73D0C1B7DD}" type="presParOf" srcId="{D1750B9F-6D4E-49A4-AEA9-77071C212097}" destId="{63A1BB9B-43F9-43C7-B76B-BC708AE67AB7}" srcOrd="0" destOrd="0" presId="urn:microsoft.com/office/officeart/2008/layout/VerticalCurvedList"/>
    <dgm:cxn modelId="{8843CA1B-8BBC-43C7-ADEA-C63579E10FE5}" type="presParOf" srcId="{63A1BB9B-43F9-43C7-B76B-BC708AE67AB7}" destId="{EF4E4D6F-DFBC-4A68-92B4-300EA3ACFEBE}" srcOrd="0" destOrd="0" presId="urn:microsoft.com/office/officeart/2008/layout/VerticalCurvedList"/>
    <dgm:cxn modelId="{89E23BBC-4050-478F-85D0-077D511CBFC5}" type="presParOf" srcId="{EF4E4D6F-DFBC-4A68-92B4-300EA3ACFEBE}" destId="{91E25DAD-14E3-4B61-9D51-84A6AF415938}" srcOrd="0" destOrd="0" presId="urn:microsoft.com/office/officeart/2008/layout/VerticalCurvedList"/>
    <dgm:cxn modelId="{F3768403-010B-4E60-BB63-1576A74CAAF4}" type="presParOf" srcId="{EF4E4D6F-DFBC-4A68-92B4-300EA3ACFEBE}" destId="{E11FBE03-8D96-4319-8E03-118A74A3A5A2}" srcOrd="1" destOrd="0" presId="urn:microsoft.com/office/officeart/2008/layout/VerticalCurvedList"/>
    <dgm:cxn modelId="{1C0C3C60-D0EE-4A05-997D-82E9FC8F01D9}" type="presParOf" srcId="{EF4E4D6F-DFBC-4A68-92B4-300EA3ACFEBE}" destId="{EB8E3B2C-EECE-4C98-B0A7-D453191B68F0}" srcOrd="2" destOrd="0" presId="urn:microsoft.com/office/officeart/2008/layout/VerticalCurvedList"/>
    <dgm:cxn modelId="{8CBAE583-4BDB-4A85-951C-8378CF7BBA14}" type="presParOf" srcId="{EF4E4D6F-DFBC-4A68-92B4-300EA3ACFEBE}" destId="{6D27F275-CCB3-4A8E-A332-9400D45617EC}" srcOrd="3" destOrd="0" presId="urn:microsoft.com/office/officeart/2008/layout/VerticalCurvedList"/>
    <dgm:cxn modelId="{64881941-451B-45FA-A0CF-66870B4C32F2}" type="presParOf" srcId="{63A1BB9B-43F9-43C7-B76B-BC708AE67AB7}" destId="{0AC8C4E0-FCA3-460A-87D7-243FDD22B02C}" srcOrd="1" destOrd="0" presId="urn:microsoft.com/office/officeart/2008/layout/VerticalCurvedList"/>
    <dgm:cxn modelId="{A63D4451-E834-4EEF-8E03-EB6C58181605}" type="presParOf" srcId="{63A1BB9B-43F9-43C7-B76B-BC708AE67AB7}" destId="{AD17FFAE-EBC4-4936-8F38-72AF030A5D67}" srcOrd="2" destOrd="0" presId="urn:microsoft.com/office/officeart/2008/layout/VerticalCurvedList"/>
    <dgm:cxn modelId="{497C4BFB-2507-4FF9-AE72-A2A29FFB1D82}" type="presParOf" srcId="{AD17FFAE-EBC4-4936-8F38-72AF030A5D67}" destId="{D5371005-CAA9-4882-978A-901C0F47A587}" srcOrd="0" destOrd="0" presId="urn:microsoft.com/office/officeart/2008/layout/VerticalCurvedList"/>
    <dgm:cxn modelId="{AFBA7D42-B3E1-4979-A616-F8692F6DC6E2}" type="presParOf" srcId="{63A1BB9B-43F9-43C7-B76B-BC708AE67AB7}" destId="{3BFC3A55-9BD3-4D14-BD69-ECE5E7374236}" srcOrd="3" destOrd="0" presId="urn:microsoft.com/office/officeart/2008/layout/VerticalCurvedList"/>
    <dgm:cxn modelId="{C853B431-FB00-44B2-8D7E-939E5F3A9D39}" type="presParOf" srcId="{63A1BB9B-43F9-43C7-B76B-BC708AE67AB7}" destId="{B4D684F2-2297-430D-9698-AEE8AB340DAE}" srcOrd="4" destOrd="0" presId="urn:microsoft.com/office/officeart/2008/layout/VerticalCurvedList"/>
    <dgm:cxn modelId="{6A20B1A1-4E35-4C22-AE43-655CEB33C7EE}" type="presParOf" srcId="{B4D684F2-2297-430D-9698-AEE8AB340DAE}" destId="{327255F2-4268-4665-8713-B5677939F239}" srcOrd="0" destOrd="0" presId="urn:microsoft.com/office/officeart/2008/layout/VerticalCurvedList"/>
    <dgm:cxn modelId="{9A12DE3A-3F5F-40CC-B141-A59B4BC4D0F4}" type="presParOf" srcId="{63A1BB9B-43F9-43C7-B76B-BC708AE67AB7}" destId="{6B90D7BD-734D-4688-90EC-F3824443640F}" srcOrd="5" destOrd="0" presId="urn:microsoft.com/office/officeart/2008/layout/VerticalCurvedList"/>
    <dgm:cxn modelId="{FF6FDE54-80D7-4568-B110-4E6088C1E281}" type="presParOf" srcId="{63A1BB9B-43F9-43C7-B76B-BC708AE67AB7}" destId="{91314C24-E63A-41E4-8F03-FAF3E561E3A5}" srcOrd="6" destOrd="0" presId="urn:microsoft.com/office/officeart/2008/layout/VerticalCurvedList"/>
    <dgm:cxn modelId="{26DEDAA2-E078-4977-AD37-FE0F0120D97D}" type="presParOf" srcId="{91314C24-E63A-41E4-8F03-FAF3E561E3A5}" destId="{7AFC6B68-AE99-4957-AA79-2A2B8EB709BC}" srcOrd="0" destOrd="0" presId="urn:microsoft.com/office/officeart/2008/layout/VerticalCurvedList"/>
    <dgm:cxn modelId="{1A692273-DF4D-4778-8BFD-4842633AB55F}" type="presParOf" srcId="{63A1BB9B-43F9-43C7-B76B-BC708AE67AB7}" destId="{C0B8B4C3-DB97-46CB-B444-436E73B42A3C}" srcOrd="7" destOrd="0" presId="urn:microsoft.com/office/officeart/2008/layout/VerticalCurvedList"/>
    <dgm:cxn modelId="{0358500D-6E18-4E25-BB3F-B8E37F2D07AB}" type="presParOf" srcId="{63A1BB9B-43F9-43C7-B76B-BC708AE67AB7}" destId="{D6772F21-C0E5-47A4-9323-457EB95CD17D}" srcOrd="8" destOrd="0" presId="urn:microsoft.com/office/officeart/2008/layout/VerticalCurvedList"/>
    <dgm:cxn modelId="{BC8E59BB-95D0-4D7F-A8CE-54D63C146779}" type="presParOf" srcId="{D6772F21-C0E5-47A4-9323-457EB95CD17D}" destId="{655E5B67-5B0B-4885-9477-B1178D529957}" srcOrd="0" destOrd="0" presId="urn:microsoft.com/office/officeart/2008/layout/VerticalCurvedList"/>
    <dgm:cxn modelId="{8139FC76-3CB9-4810-A365-7350032DAF13}" type="presParOf" srcId="{63A1BB9B-43F9-43C7-B76B-BC708AE67AB7}" destId="{19B61105-BE7E-4F14-8FE2-4DEAEB978286}" srcOrd="9" destOrd="0" presId="urn:microsoft.com/office/officeart/2008/layout/VerticalCurvedList"/>
    <dgm:cxn modelId="{596D367F-5CD2-4BF6-A051-42A66B4E9754}" type="presParOf" srcId="{63A1BB9B-43F9-43C7-B76B-BC708AE67AB7}" destId="{C3B73222-4D74-4C8A-B317-CCA1064CB382}" srcOrd="10" destOrd="0" presId="urn:microsoft.com/office/officeart/2008/layout/VerticalCurvedList"/>
    <dgm:cxn modelId="{3650CA17-E8F5-421B-A48C-DBC1A5F916B6}" type="presParOf" srcId="{C3B73222-4D74-4C8A-B317-CCA1064CB382}" destId="{98F4B402-3219-4E01-8B78-468E749F77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CF0668-A745-4020-9F51-C5DAD73042A6}">
      <dgm:prSet phldrT="[Text]" custT="1"/>
      <dgm:spPr/>
      <dgm:t>
        <a:bodyPr/>
        <a:lstStyle/>
        <a:p>
          <a:r>
            <a:rPr lang="sr-Latn-ME" sz="1200" b="0" dirty="0" smtClean="0">
              <a:solidFill>
                <a:schemeClr val="tx1"/>
              </a:solidFill>
              <a:effectLst/>
              <a:latin typeface="Arial Nova" panose="020B0504020202020204" pitchFamily="34" charset="0"/>
            </a:rPr>
            <a:t>  Komunitarno pravo neće spriječiti da ekonomske aktivnosti, usmjerene na simulaciju ubijanja, budu predmetom nacionalne mjere zabrane koje je usmjerena      na zaštitu javne politike, sa razloga činjenice da je ta aktivnost uvreda ljudskog dostojanstva.  </a:t>
          </a: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200" b="0" i="0" dirty="0" smtClean="0">
              <a:solidFill>
                <a:schemeClr val="tx1"/>
              </a:solidFill>
              <a:latin typeface="Arial Nova" panose="020B0504020202020204" pitchFamily="34" charset="0"/>
            </a:rPr>
            <a:t>Naredba zabrane ne može biti shvaćena kao mjera kojom se neopravdano potkopava sloboda pružanja usluga! </a:t>
          </a:r>
          <a:endParaRPr lang="en-US" sz="1200" b="0" i="0" dirty="0">
            <a:solidFill>
              <a:schemeClr val="tx1"/>
            </a:solidFill>
            <a:latin typeface="Arial Nova" panose="020B0504020202020204" pitchFamily="34" charset="0"/>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400" b="0" dirty="0" smtClean="0">
              <a:solidFill>
                <a:schemeClr val="tx1"/>
              </a:solidFill>
              <a:latin typeface="Arial Nova" panose="020B0504020202020204" pitchFamily="34" charset="0"/>
            </a:rPr>
            <a:t>Zabrana aktivnosti igara simuliranja ubistava, korespondira nivou zaštite ljudskog dostojanstva  koji nacionalni ustav Njemačke garantuje na svojoj teritoriji. Takođe, zabranom koja se odnosi </a:t>
          </a:r>
          <a:r>
            <a:rPr lang="sr-Latn-ME" sz="1400" b="1" dirty="0" smtClean="0">
              <a:solidFill>
                <a:schemeClr val="tx1"/>
              </a:solidFill>
              <a:latin typeface="Arial Nova" panose="020B0504020202020204" pitchFamily="34" charset="0"/>
            </a:rPr>
            <a:t>samo na igre „</a:t>
          </a:r>
          <a:r>
            <a:rPr lang="sr-Latn-ME" sz="1400" b="0" dirty="0" smtClean="0">
              <a:solidFill>
                <a:schemeClr val="tx1"/>
              </a:solidFill>
              <a:latin typeface="Arial Nova" panose="020B0504020202020204" pitchFamily="34" charset="0"/>
            </a:rPr>
            <a:t>laserdrom“ </a:t>
          </a:r>
          <a:r>
            <a:rPr lang="sr-Latn-ME" sz="1400" b="1" dirty="0" smtClean="0">
              <a:solidFill>
                <a:schemeClr val="tx1"/>
              </a:solidFill>
              <a:latin typeface="Arial Nova" panose="020B0504020202020204" pitchFamily="34" charset="0"/>
            </a:rPr>
            <a:t>gdje su mete ljudi</a:t>
          </a:r>
          <a:r>
            <a:rPr lang="sr-Latn-ME" sz="1400" b="0" dirty="0" smtClean="0">
              <a:solidFill>
                <a:schemeClr val="tx1"/>
              </a:solidFill>
              <a:latin typeface="Arial Nova" panose="020B0504020202020204" pitchFamily="34" charset="0"/>
            </a:rPr>
            <a:t>, zabranom se nije prekoračilo od onog što je potrebno da bi se cilj postigao, od strane nadležnih nacionalnih tijela (Policija Bona)</a:t>
          </a:r>
          <a:endParaRPr lang="en-US" sz="1400" b="0" dirty="0">
            <a:solidFill>
              <a:schemeClr val="tx1"/>
            </a:solidFill>
            <a:latin typeface="Arial Nova" panose="020B0504020202020204" pitchFamily="34" charset="0"/>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sr-Latn-ME" sz="1400" b="0" dirty="0" smtClean="0">
              <a:solidFill>
                <a:schemeClr val="tx1"/>
              </a:solidFill>
              <a:latin typeface="Arial Nova" panose="020B0504020202020204" pitchFamily="34" charset="0"/>
            </a:rPr>
            <a:t>Naprotiv, iz prakse nakon Schindler, potreba za restrikcijom, i proporcionalnost mjere, se nijesu ’mjerila’ </a:t>
          </a:r>
          <a:r>
            <a:rPr lang="sr-Latn-ME" sz="1400" b="0" smtClean="0">
              <a:solidFill>
                <a:schemeClr val="tx1"/>
              </a:solidFill>
              <a:latin typeface="Arial Nova" panose="020B0504020202020204" pitchFamily="34" charset="0"/>
            </a:rPr>
            <a:t>drugim nacionalnim </a:t>
          </a:r>
          <a:r>
            <a:rPr lang="sr-Latn-ME" sz="1400" b="0" dirty="0" smtClean="0">
              <a:solidFill>
                <a:schemeClr val="tx1"/>
              </a:solidFill>
              <a:latin typeface="Arial Nova" panose="020B0504020202020204" pitchFamily="34" charset="0"/>
            </a:rPr>
            <a:t>sistemima zaštite. </a:t>
          </a:r>
          <a:r>
            <a:rPr lang="sr-Latn-ME" sz="1100" b="0" dirty="0" smtClean="0">
              <a:solidFill>
                <a:schemeClr val="tx1"/>
              </a:solidFill>
              <a:latin typeface="Arial Nova" panose="020B0504020202020204" pitchFamily="34" charset="0"/>
            </a:rPr>
            <a:t>(Laara, Zenatti)</a:t>
          </a:r>
          <a:endParaRPr lang="sr-Latn-ME" sz="1400" b="0" dirty="0" smtClean="0">
            <a:solidFill>
              <a:schemeClr val="tx1"/>
            </a:solidFill>
            <a:latin typeface="Arial Nova" panose="020B0504020202020204" pitchFamily="34" charset="0"/>
          </a:endParaRPr>
        </a:p>
      </dgm:t>
    </dgm:pt>
    <dgm:pt modelId="{D3FCD0AA-38E3-4999-B7BF-D0449212BD01}" type="sibTrans" cxnId="{740FD99C-95C1-484C-921E-C051F7510AA9}">
      <dgm:prSet/>
      <dgm:spPr/>
      <dgm:t>
        <a:bodyPr/>
        <a:lstStyle/>
        <a:p>
          <a:endParaRPr lang="en-US" sz="1600">
            <a:solidFill>
              <a:schemeClr val="tx1"/>
            </a:solidFill>
            <a:latin typeface="Arial Nova" panose="020B0504020202020204" pitchFamily="34" charset="0"/>
          </a:endParaRPr>
        </a:p>
      </dgm:t>
    </dgm:pt>
    <dgm:pt modelId="{FD7744B0-6B61-4CEB-886C-1F440CABF8C0}" type="parTrans" cxnId="{740FD99C-95C1-484C-921E-C051F7510AA9}">
      <dgm:prSet/>
      <dgm:spPr/>
      <dgm:t>
        <a:bodyPr/>
        <a:lstStyle/>
        <a:p>
          <a:endParaRPr lang="en-US"/>
        </a:p>
      </dgm:t>
    </dgm:pt>
    <dgm:pt modelId="{6A352EC4-8A20-4D16-B39E-0AB0151769E5}">
      <dgm:prSet custT="1"/>
      <dgm:spPr/>
      <dgm:t>
        <a:bodyPr/>
        <a:lstStyle/>
        <a:p>
          <a:r>
            <a:rPr lang="sr-Latn-ME" sz="1600" b="0" dirty="0" smtClean="0">
              <a:solidFill>
                <a:schemeClr val="tx1"/>
              </a:solidFill>
              <a:latin typeface="Arial Nova" panose="020B0504020202020204" pitchFamily="34" charset="0"/>
            </a:rPr>
            <a:t>Troškovi: S obzirom da su je ovaj postupak dio glavnog postupka, odluka o troškovima je predmet odlučivanja tog suda. </a:t>
          </a:r>
          <a:endParaRPr lang="en-US" sz="3600" b="0" dirty="0">
            <a:solidFill>
              <a:schemeClr val="tx1"/>
            </a:solidFill>
            <a:latin typeface="Arial Nova" panose="020B0504020202020204" pitchFamily="34" charset="0"/>
          </a:endParaRPr>
        </a:p>
      </dgm:t>
    </dgm:pt>
    <dgm:pt modelId="{0A270E9C-AA27-46D1-ADFD-9E26531BB4AF}" type="parTrans" cxnId="{5ED63075-9DB9-4730-AF5B-C798AF57AEB9}">
      <dgm:prSet/>
      <dgm:spPr/>
      <dgm:t>
        <a:bodyPr/>
        <a:lstStyle/>
        <a:p>
          <a:endParaRPr lang="en-US"/>
        </a:p>
      </dgm:t>
    </dgm:pt>
    <dgm:pt modelId="{B8983B71-AAA0-43A4-BDD7-9C1A777DAD99}" type="sibTrans" cxnId="{5ED63075-9DB9-4730-AF5B-C798AF57AEB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5"/>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5"/>
      <dgm:spPr/>
    </dgm:pt>
    <dgm:pt modelId="{6D27F275-CCB3-4A8E-A332-9400D45617EC}" type="pres">
      <dgm:prSet presAssocID="{9EAB60A9-A96C-4B37-BC6C-D84E1286CF07}" presName="dstNode" presStyleLbl="node1" presStyleIdx="0" presStyleCnt="5"/>
      <dgm:spPr/>
    </dgm:pt>
    <dgm:pt modelId="{0AC8C4E0-FCA3-460A-87D7-243FDD22B02C}" type="pres">
      <dgm:prSet presAssocID="{801DF265-7A76-4996-8E25-9B50289EDCB3}" presName="text_1" presStyleLbl="node1" presStyleIdx="0" presStyleCnt="5" custScaleX="101546" custLinFactNeighborX="616" custLinFactNeighborY="-989">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5"/>
      <dgm:spPr/>
    </dgm:pt>
    <dgm:pt modelId="{3BFC3A55-9BD3-4D14-BD69-ECE5E7374236}" type="pres">
      <dgm:prSet presAssocID="{547CECAA-6F44-4922-94C6-5D943E6C426F}" presName="text_2" presStyleLbl="node1" presStyleIdx="1" presStyleCnt="5" custScaleX="101572" custLinFactNeighborX="629" custLinFactNeighborY="971">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5"/>
      <dgm:spPr/>
    </dgm:pt>
    <dgm:pt modelId="{6B90D7BD-734D-4688-90EC-F3824443640F}" type="pres">
      <dgm:prSet presAssocID="{7C69EF9B-D561-425C-B838-195E8ADD4C48}" presName="text_3" presStyleLbl="node1" presStyleIdx="2" presStyleCnt="5" custScaleX="100763" custLinFactNeighborX="1072" custLinFactNeighborY="9196">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5"/>
      <dgm:spPr/>
    </dgm:pt>
    <dgm:pt modelId="{C0B8B4C3-DB97-46CB-B444-436E73B42A3C}" type="pres">
      <dgm:prSet presAssocID="{7ECF0668-A745-4020-9F51-C5DAD73042A6}" presName="text_4" presStyleLbl="node1" presStyleIdx="3" presStyleCnt="5" custScaleX="102698" custScaleY="105818" custLinFactNeighborX="52" custLinFactNeighborY="5312">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5"/>
      <dgm:spPr/>
    </dgm:pt>
    <dgm:pt modelId="{19B61105-BE7E-4F14-8FE2-4DEAEB978286}" type="pres">
      <dgm:prSet presAssocID="{6A352EC4-8A20-4D16-B39E-0AB0151769E5}" presName="text_5" presStyleLbl="node1" presStyleIdx="4" presStyleCnt="5" custLinFactNeighborX="-282" custLinFactNeighborY="3120">
        <dgm:presLayoutVars>
          <dgm:bulletEnabled val="1"/>
        </dgm:presLayoutVars>
      </dgm:prSet>
      <dgm:spPr/>
      <dgm:t>
        <a:bodyPr/>
        <a:lstStyle/>
        <a:p>
          <a:endParaRPr lang="en-US"/>
        </a:p>
      </dgm:t>
    </dgm:pt>
    <dgm:pt modelId="{C3B73222-4D74-4C8A-B317-CCA1064CB382}" type="pres">
      <dgm:prSet presAssocID="{6A352EC4-8A20-4D16-B39E-0AB0151769E5}" presName="accent_5" presStyleCnt="0"/>
      <dgm:spPr/>
    </dgm:pt>
    <dgm:pt modelId="{98F4B402-3219-4E01-8B78-468E749F777E}" type="pres">
      <dgm:prSet presAssocID="{6A352EC4-8A20-4D16-B39E-0AB0151769E5}" presName="accentRepeatNode" presStyleLbl="solidFgAcc1" presStyleIdx="4" presStyleCnt="5"/>
      <dgm:spPr/>
    </dgm:pt>
  </dgm:ptLst>
  <dgm:cxnLst>
    <dgm:cxn modelId="{B1B2BF39-CE14-4082-A52A-EC6E83C4F79B}" type="presOf" srcId="{9EAB60A9-A96C-4B37-BC6C-D84E1286CF07}" destId="{D1750B9F-6D4E-49A4-AEA9-77071C212097}" srcOrd="0" destOrd="0" presId="urn:microsoft.com/office/officeart/2008/layout/VerticalCurvedList"/>
    <dgm:cxn modelId="{C6719D76-D3D1-464B-A158-DA5321E98DE7}" type="presOf" srcId="{547CECAA-6F44-4922-94C6-5D943E6C426F}" destId="{3BFC3A55-9BD3-4D14-BD69-ECE5E7374236}" srcOrd="0" destOrd="0" presId="urn:microsoft.com/office/officeart/2008/layout/VerticalCurvedList"/>
    <dgm:cxn modelId="{33F239FB-6391-4226-9654-C23D28524947}" type="presOf" srcId="{7ECF0668-A745-4020-9F51-C5DAD73042A6}" destId="{C0B8B4C3-DB97-46CB-B444-436E73B42A3C}" srcOrd="0" destOrd="0" presId="urn:microsoft.com/office/officeart/2008/layout/VerticalCurvedList"/>
    <dgm:cxn modelId="{6D8C612B-6FD1-402B-9D61-B977506FD33A}" srcId="{9EAB60A9-A96C-4B37-BC6C-D84E1286CF07}" destId="{547CECAA-6F44-4922-94C6-5D943E6C426F}" srcOrd="1" destOrd="0" parTransId="{6FAA4385-7F10-4217-9B95-334F49B0B5C1}" sibTransId="{BE6A276E-8E45-4D94-A972-94DB8F765958}"/>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7D67046D-21CC-4919-8A9C-978C360553F2}" type="presOf" srcId="{7C69EF9B-D561-425C-B838-195E8ADD4C48}" destId="{6B90D7BD-734D-4688-90EC-F3824443640F}" srcOrd="0" destOrd="0" presId="urn:microsoft.com/office/officeart/2008/layout/VerticalCurvedList"/>
    <dgm:cxn modelId="{11A1A978-D597-4068-832A-B58B502CD174}" type="presOf" srcId="{6A352EC4-8A20-4D16-B39E-0AB0151769E5}" destId="{19B61105-BE7E-4F14-8FE2-4DEAEB978286}" srcOrd="0" destOrd="0" presId="urn:microsoft.com/office/officeart/2008/layout/VerticalCurvedList"/>
    <dgm:cxn modelId="{F77F2A7B-A332-4853-9B7A-565AA41E0FDF}" type="presOf" srcId="{801DF265-7A76-4996-8E25-9B50289EDCB3}" destId="{0AC8C4E0-FCA3-460A-87D7-243FDD22B02C}" srcOrd="0" destOrd="0" presId="urn:microsoft.com/office/officeart/2008/layout/VerticalCurvedList"/>
    <dgm:cxn modelId="{5ED63075-9DB9-4730-AF5B-C798AF57AEB9}" srcId="{9EAB60A9-A96C-4B37-BC6C-D84E1286CF07}" destId="{6A352EC4-8A20-4D16-B39E-0AB0151769E5}" srcOrd="4" destOrd="0" parTransId="{0A270E9C-AA27-46D1-ADFD-9E26531BB4AF}" sibTransId="{B8983B71-AAA0-43A4-BDD7-9C1A777DAD99}"/>
    <dgm:cxn modelId="{28294017-A030-44CD-AC0E-65FC4C8B80F5}" type="presOf" srcId="{D3FCD0AA-38E3-4999-B7BF-D0449212BD01}" destId="{E11FBE03-8D96-4319-8E03-118A74A3A5A2}" srcOrd="0" destOrd="0" presId="urn:microsoft.com/office/officeart/2008/layout/VerticalCurvedList"/>
    <dgm:cxn modelId="{C91C4A83-274A-49E4-91AC-13677279F01C}" type="presParOf" srcId="{D1750B9F-6D4E-49A4-AEA9-77071C212097}" destId="{63A1BB9B-43F9-43C7-B76B-BC708AE67AB7}" srcOrd="0" destOrd="0" presId="urn:microsoft.com/office/officeart/2008/layout/VerticalCurvedList"/>
    <dgm:cxn modelId="{29B106CB-5811-47FE-A211-895BF858F213}" type="presParOf" srcId="{63A1BB9B-43F9-43C7-B76B-BC708AE67AB7}" destId="{EF4E4D6F-DFBC-4A68-92B4-300EA3ACFEBE}" srcOrd="0" destOrd="0" presId="urn:microsoft.com/office/officeart/2008/layout/VerticalCurvedList"/>
    <dgm:cxn modelId="{F881043C-32E0-4127-9104-6E140A7B3926}" type="presParOf" srcId="{EF4E4D6F-DFBC-4A68-92B4-300EA3ACFEBE}" destId="{91E25DAD-14E3-4B61-9D51-84A6AF415938}" srcOrd="0" destOrd="0" presId="urn:microsoft.com/office/officeart/2008/layout/VerticalCurvedList"/>
    <dgm:cxn modelId="{7751300A-39A6-4D84-A9DA-DBDD16AC1316}" type="presParOf" srcId="{EF4E4D6F-DFBC-4A68-92B4-300EA3ACFEBE}" destId="{E11FBE03-8D96-4319-8E03-118A74A3A5A2}" srcOrd="1" destOrd="0" presId="urn:microsoft.com/office/officeart/2008/layout/VerticalCurvedList"/>
    <dgm:cxn modelId="{F45E3E97-9D2F-4B88-97C8-69D91DC1E47A}" type="presParOf" srcId="{EF4E4D6F-DFBC-4A68-92B4-300EA3ACFEBE}" destId="{EB8E3B2C-EECE-4C98-B0A7-D453191B68F0}" srcOrd="2" destOrd="0" presId="urn:microsoft.com/office/officeart/2008/layout/VerticalCurvedList"/>
    <dgm:cxn modelId="{46010E41-B2A0-4AA7-9563-6D9C3425357E}" type="presParOf" srcId="{EF4E4D6F-DFBC-4A68-92B4-300EA3ACFEBE}" destId="{6D27F275-CCB3-4A8E-A332-9400D45617EC}" srcOrd="3" destOrd="0" presId="urn:microsoft.com/office/officeart/2008/layout/VerticalCurvedList"/>
    <dgm:cxn modelId="{F25DB646-C4B7-4495-9E09-4C957FBDAA4D}" type="presParOf" srcId="{63A1BB9B-43F9-43C7-B76B-BC708AE67AB7}" destId="{0AC8C4E0-FCA3-460A-87D7-243FDD22B02C}" srcOrd="1" destOrd="0" presId="urn:microsoft.com/office/officeart/2008/layout/VerticalCurvedList"/>
    <dgm:cxn modelId="{FA5ABB3E-662F-412E-91B4-4760CB03167C}" type="presParOf" srcId="{63A1BB9B-43F9-43C7-B76B-BC708AE67AB7}" destId="{AD17FFAE-EBC4-4936-8F38-72AF030A5D67}" srcOrd="2" destOrd="0" presId="urn:microsoft.com/office/officeart/2008/layout/VerticalCurvedList"/>
    <dgm:cxn modelId="{D9FE8297-8A04-46CE-A601-304A731D8920}" type="presParOf" srcId="{AD17FFAE-EBC4-4936-8F38-72AF030A5D67}" destId="{D5371005-CAA9-4882-978A-901C0F47A587}" srcOrd="0" destOrd="0" presId="urn:microsoft.com/office/officeart/2008/layout/VerticalCurvedList"/>
    <dgm:cxn modelId="{0A238DA7-56CC-41BB-9D9A-6EADBC63753C}" type="presParOf" srcId="{63A1BB9B-43F9-43C7-B76B-BC708AE67AB7}" destId="{3BFC3A55-9BD3-4D14-BD69-ECE5E7374236}" srcOrd="3" destOrd="0" presId="urn:microsoft.com/office/officeart/2008/layout/VerticalCurvedList"/>
    <dgm:cxn modelId="{103EBE7E-0797-40E7-9933-FB5D527151D5}" type="presParOf" srcId="{63A1BB9B-43F9-43C7-B76B-BC708AE67AB7}" destId="{B4D684F2-2297-430D-9698-AEE8AB340DAE}" srcOrd="4" destOrd="0" presId="urn:microsoft.com/office/officeart/2008/layout/VerticalCurvedList"/>
    <dgm:cxn modelId="{B0295D50-944C-4B8D-B37F-3653B5C4E69C}" type="presParOf" srcId="{B4D684F2-2297-430D-9698-AEE8AB340DAE}" destId="{327255F2-4268-4665-8713-B5677939F239}" srcOrd="0" destOrd="0" presId="urn:microsoft.com/office/officeart/2008/layout/VerticalCurvedList"/>
    <dgm:cxn modelId="{B01112D5-5D12-44F5-8536-307C0C6001DC}" type="presParOf" srcId="{63A1BB9B-43F9-43C7-B76B-BC708AE67AB7}" destId="{6B90D7BD-734D-4688-90EC-F3824443640F}" srcOrd="5" destOrd="0" presId="urn:microsoft.com/office/officeart/2008/layout/VerticalCurvedList"/>
    <dgm:cxn modelId="{3FC96918-4EBE-4423-B1C1-2EAC86BF81DE}" type="presParOf" srcId="{63A1BB9B-43F9-43C7-B76B-BC708AE67AB7}" destId="{91314C24-E63A-41E4-8F03-FAF3E561E3A5}" srcOrd="6" destOrd="0" presId="urn:microsoft.com/office/officeart/2008/layout/VerticalCurvedList"/>
    <dgm:cxn modelId="{B2091646-D0BA-49EC-8531-C48C1F002475}" type="presParOf" srcId="{91314C24-E63A-41E4-8F03-FAF3E561E3A5}" destId="{7AFC6B68-AE99-4957-AA79-2A2B8EB709BC}" srcOrd="0" destOrd="0" presId="urn:microsoft.com/office/officeart/2008/layout/VerticalCurvedList"/>
    <dgm:cxn modelId="{5F92ED0B-F40E-4CE2-9447-B4546D1CC121}" type="presParOf" srcId="{63A1BB9B-43F9-43C7-B76B-BC708AE67AB7}" destId="{C0B8B4C3-DB97-46CB-B444-436E73B42A3C}" srcOrd="7" destOrd="0" presId="urn:microsoft.com/office/officeart/2008/layout/VerticalCurvedList"/>
    <dgm:cxn modelId="{5BDA4DDE-A43E-407C-BE9C-BB77A990067A}" type="presParOf" srcId="{63A1BB9B-43F9-43C7-B76B-BC708AE67AB7}" destId="{D6772F21-C0E5-47A4-9323-457EB95CD17D}" srcOrd="8" destOrd="0" presId="urn:microsoft.com/office/officeart/2008/layout/VerticalCurvedList"/>
    <dgm:cxn modelId="{DD6331CA-A987-4C3A-BA99-BD1B547394C0}" type="presParOf" srcId="{D6772F21-C0E5-47A4-9323-457EB95CD17D}" destId="{655E5B67-5B0B-4885-9477-B1178D529957}" srcOrd="0" destOrd="0" presId="urn:microsoft.com/office/officeart/2008/layout/VerticalCurvedList"/>
    <dgm:cxn modelId="{38923721-7367-418D-B45B-7BB775ECEDC0}" type="presParOf" srcId="{63A1BB9B-43F9-43C7-B76B-BC708AE67AB7}" destId="{19B61105-BE7E-4F14-8FE2-4DEAEB978286}" srcOrd="9" destOrd="0" presId="urn:microsoft.com/office/officeart/2008/layout/VerticalCurvedList"/>
    <dgm:cxn modelId="{DD001806-CDBF-418C-8ADB-0E9329376749}" type="presParOf" srcId="{63A1BB9B-43F9-43C7-B76B-BC708AE67AB7}" destId="{C3B73222-4D74-4C8A-B317-CCA1064CB382}" srcOrd="10" destOrd="0" presId="urn:microsoft.com/office/officeart/2008/layout/VerticalCurvedList"/>
    <dgm:cxn modelId="{58FF6666-746A-47C4-9FFB-5310610B968C}" type="presParOf" srcId="{C3B73222-4D74-4C8A-B317-CCA1064CB382}" destId="{98F4B402-3219-4E01-8B78-468E749F77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600" b="1" dirty="0" smtClean="0"/>
            <a:t>TEORIJA BALANSIRANJA</a:t>
          </a:r>
          <a:endParaRPr lang="en-US" sz="1600" b="1" dirty="0"/>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custT="1"/>
      <dgm:spPr/>
      <dgm:t>
        <a:bodyPr/>
        <a:lstStyle/>
        <a:p>
          <a:r>
            <a:rPr lang="sr-Latn-ME" sz="1400" dirty="0" smtClean="0"/>
            <a:t>Pravna doktrina  o konfliktnim osnovnim pravima</a:t>
          </a:r>
          <a:endParaRPr lang="en-US" sz="1400"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Razumna i dobro obrazložena presuda </a:t>
          </a:r>
        </a:p>
        <a:p>
          <a:r>
            <a:rPr lang="sr-Latn-ME" sz="1400" b="1" dirty="0" smtClean="0"/>
            <a:t>v </a:t>
          </a:r>
        </a:p>
        <a:p>
          <a:r>
            <a:rPr lang="sr-Latn-ME" sz="1400" b="1" dirty="0" smtClean="0"/>
            <a:t>Presuda zasnovana na vrijednosnom sudu</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Alexijev „Zakon o balansiranju“</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Tri faze ovog testa mogu biti identifikovane: </a:t>
          </a:r>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LinFactX="-62836" custLinFactNeighborX="-100000" custLinFactNeighborY="9007"/>
      <dgm:spPr/>
    </dgm:pt>
    <dgm:pt modelId="{0349A534-912F-4C8A-BB49-C93118667643}" type="pres">
      <dgm:prSet presAssocID="{9E14FFD5-1F52-4DA2-9F0C-C2FC09D7F05E}" presName="ParentText" presStyleLbl="node1" presStyleIdx="0" presStyleCnt="3" custScaleX="118017" custLinFactX="-42975" custLinFactNeighborX="-100000" custLinFactNeighborY="-12308">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ScaleX="146531" custScaleY="63672" custLinFactX="-29455" custLinFactNeighborX="-100000" custLinFactNeighborY="5222">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LinFactNeighborX="-85109" custLinFactNeighborY="32062"/>
      <dgm:spPr/>
    </dgm:pt>
    <dgm:pt modelId="{11780DC3-5658-44B3-B181-DFD1D125ADEE}" type="pres">
      <dgm:prSet presAssocID="{FE6A75FF-36F8-4C7B-BB19-BDE7217EE32C}" presName="ParentText" presStyleLbl="node1" presStyleIdx="1" presStyleCnt="3" custScaleX="133539" custLinFactX="-4249" custLinFactNeighborX="-100000" custLinFactNeighborY="18501">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131952" custScaleY="73062" custLinFactNeighborX="-96563" custLinFactNeighborY="-569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custLinFactNeighborX="-48216" custLinFactNeighborY="4041">
        <dgm:presLayoutVars>
          <dgm:chMax val="1"/>
          <dgm:chPref val="1"/>
          <dgm:bulletEnabled val="1"/>
        </dgm:presLayoutVars>
      </dgm:prSet>
      <dgm:spPr/>
      <dgm:t>
        <a:bodyPr/>
        <a:lstStyle/>
        <a:p>
          <a:endParaRPr lang="en-US"/>
        </a:p>
      </dgm:t>
    </dgm:pt>
  </dgm:ptLst>
  <dgm:cxnLst>
    <dgm:cxn modelId="{733C13B6-961A-4102-ABB9-58661353D77D}" srcId="{B19E7434-A74D-4D2F-8B0F-AF718D95F99D}" destId="{FE6A75FF-36F8-4C7B-BB19-BDE7217EE32C}" srcOrd="1" destOrd="0" parTransId="{09AEFDF8-085E-4A59-A5C0-5AF75E9B512A}" sibTransId="{165FCE70-E026-4BD2-8F2F-A8424DAEE7EB}"/>
    <dgm:cxn modelId="{35EA3ABF-06DC-439B-AD14-F6AC917D975D}" srcId="{9E14FFD5-1F52-4DA2-9F0C-C2FC09D7F05E}" destId="{69D99549-2598-4191-94EB-303F3C807DC2}" srcOrd="0" destOrd="0" parTransId="{338E8BB3-8BDA-4CE0-BF9D-A19C5C4B19BA}" sibTransId="{C144C637-3B46-484A-AD05-85BA55F20C92}"/>
    <dgm:cxn modelId="{CA58FA2C-0E19-45C9-B7A1-6D7399312655}" type="presOf" srcId="{9E14FFD5-1F52-4DA2-9F0C-C2FC09D7F05E}" destId="{0349A534-912F-4C8A-BB49-C93118667643}" srcOrd="0" destOrd="0" presId="urn:microsoft.com/office/officeart/2005/8/layout/StepDownProcess"/>
    <dgm:cxn modelId="{68BF88A7-D656-4E0F-88B4-4DAE623B2423}" type="presOf" srcId="{FE6A75FF-36F8-4C7B-BB19-BDE7217EE32C}" destId="{11780DC3-5658-44B3-B181-DFD1D125ADEE}" srcOrd="0" destOrd="0" presId="urn:microsoft.com/office/officeart/2005/8/layout/StepDownProcess"/>
    <dgm:cxn modelId="{113756D6-B034-4404-9463-4B0E8DEE65AF}" type="presOf" srcId="{F139D42F-74B2-480D-9E02-CDB5D196B0EB}" destId="{05A1FBEE-0B01-49C8-947B-A11E71ED5ECB}" srcOrd="0" destOrd="0" presId="urn:microsoft.com/office/officeart/2005/8/layout/StepDownProcess"/>
    <dgm:cxn modelId="{2BB53AB1-F785-4230-B6AF-B43C96955631}" type="presOf" srcId="{B19E7434-A74D-4D2F-8B0F-AF718D95F99D}" destId="{1360E544-E1BD-482B-BE39-E04162625F67}" srcOrd="0" destOrd="0" presId="urn:microsoft.com/office/officeart/2005/8/layout/StepDownProcess"/>
    <dgm:cxn modelId="{E47FF2CA-541D-41F5-BF72-77963D37ED7F}" type="presOf" srcId="{69D99549-2598-4191-94EB-303F3C807DC2}" destId="{1FCC5C60-773B-4428-B6DF-A02FF2728260}"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E848CBE7-D35B-4A73-B7A6-DAC3733FBB23}" srcId="{FE6A75FF-36F8-4C7B-BB19-BDE7217EE32C}" destId="{7613D9F2-147B-4B04-8AF7-EB4D1F432384}" srcOrd="0" destOrd="0" parTransId="{40068300-66A0-41EC-BAED-26104713B7BC}" sibTransId="{00D1C75A-2CDD-409D-8E40-DDF9DCB6BF46}"/>
    <dgm:cxn modelId="{EF9736C0-4563-4D51-A6F1-1B7735365745}" type="presOf" srcId="{7613D9F2-147B-4B04-8AF7-EB4D1F432384}" destId="{2AA2711F-2E82-48EE-AA8F-E582645E64E6}"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E0348E10-4041-4256-92DA-58482B990D46}" type="presParOf" srcId="{1360E544-E1BD-482B-BE39-E04162625F67}" destId="{63508201-A7B3-4868-AC61-81FF05FA7846}" srcOrd="0" destOrd="0" presId="urn:microsoft.com/office/officeart/2005/8/layout/StepDownProcess"/>
    <dgm:cxn modelId="{27433B34-F6D7-4D8C-B696-401EF3F57FBC}" type="presParOf" srcId="{63508201-A7B3-4868-AC61-81FF05FA7846}" destId="{CFF8A6D3-3811-4542-AB24-B41B18928F61}" srcOrd="0" destOrd="0" presId="urn:microsoft.com/office/officeart/2005/8/layout/StepDownProcess"/>
    <dgm:cxn modelId="{45E90A49-83E6-43D3-8542-AF279C60926B}" type="presParOf" srcId="{63508201-A7B3-4868-AC61-81FF05FA7846}" destId="{0349A534-912F-4C8A-BB49-C93118667643}" srcOrd="1" destOrd="0" presId="urn:microsoft.com/office/officeart/2005/8/layout/StepDownProcess"/>
    <dgm:cxn modelId="{DB012F91-7F5B-48AA-8546-07D84568708F}" type="presParOf" srcId="{63508201-A7B3-4868-AC61-81FF05FA7846}" destId="{1FCC5C60-773B-4428-B6DF-A02FF2728260}" srcOrd="2" destOrd="0" presId="urn:microsoft.com/office/officeart/2005/8/layout/StepDownProcess"/>
    <dgm:cxn modelId="{928DCCCB-BC47-4913-9151-857D79E8B47B}" type="presParOf" srcId="{1360E544-E1BD-482B-BE39-E04162625F67}" destId="{B8AFE043-E2E8-40B8-BA4B-AF77CF08CE50}" srcOrd="1" destOrd="0" presId="urn:microsoft.com/office/officeart/2005/8/layout/StepDownProcess"/>
    <dgm:cxn modelId="{043390EF-E5C8-4BC6-8676-9A7640A90341}" type="presParOf" srcId="{1360E544-E1BD-482B-BE39-E04162625F67}" destId="{908385AC-AAC6-4C84-9596-86AA0233B525}" srcOrd="2" destOrd="0" presId="urn:microsoft.com/office/officeart/2005/8/layout/StepDownProcess"/>
    <dgm:cxn modelId="{FED24E86-D53E-44BD-9224-5F1AC245F8F9}" type="presParOf" srcId="{908385AC-AAC6-4C84-9596-86AA0233B525}" destId="{B38C2B75-8DCD-49D8-9D7F-BD9560A6142F}" srcOrd="0" destOrd="0" presId="urn:microsoft.com/office/officeart/2005/8/layout/StepDownProcess"/>
    <dgm:cxn modelId="{3FA2218E-C176-4C10-94C3-FF853147E5FD}" type="presParOf" srcId="{908385AC-AAC6-4C84-9596-86AA0233B525}" destId="{11780DC3-5658-44B3-B181-DFD1D125ADEE}" srcOrd="1" destOrd="0" presId="urn:microsoft.com/office/officeart/2005/8/layout/StepDownProcess"/>
    <dgm:cxn modelId="{572CB545-CA8E-4825-B062-2808E0B00287}" type="presParOf" srcId="{908385AC-AAC6-4C84-9596-86AA0233B525}" destId="{2AA2711F-2E82-48EE-AA8F-E582645E64E6}" srcOrd="2" destOrd="0" presId="urn:microsoft.com/office/officeart/2005/8/layout/StepDownProcess"/>
    <dgm:cxn modelId="{D15F1076-7D50-4EDD-8034-18EE99E07678}" type="presParOf" srcId="{1360E544-E1BD-482B-BE39-E04162625F67}" destId="{0A4E8738-585D-47F2-A5B2-50644D1D4706}" srcOrd="3" destOrd="0" presId="urn:microsoft.com/office/officeart/2005/8/layout/StepDownProcess"/>
    <dgm:cxn modelId="{F6DF613F-EC9D-4CCF-8E00-83CE3A1E330E}" type="presParOf" srcId="{1360E544-E1BD-482B-BE39-E04162625F67}" destId="{E2988858-007C-4A0A-BDA6-2E8E393A4745}" srcOrd="4" destOrd="0" presId="urn:microsoft.com/office/officeart/2005/8/layout/StepDownProcess"/>
    <dgm:cxn modelId="{8B34AB9A-2934-4682-8C7D-FD4FE07D56A4}"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600" b="1" dirty="0" smtClean="0"/>
            <a:t>LEGALITET</a:t>
          </a:r>
          <a:endParaRPr lang="en-US" sz="1600" b="1" dirty="0"/>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dgm:spPr/>
      <dgm:t>
        <a:bodyPr/>
        <a:lstStyle/>
        <a:p>
          <a:r>
            <a:rPr lang="sr-Latn-ME" dirty="0" smtClean="0"/>
            <a:t>Propisano, dostupno, jasno</a:t>
          </a:r>
          <a:endParaRPr lang="en-US"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LEGITIMITET </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 Katalog interesa – nesumljivi IMPERATIV, koji opravdava  zadiranje </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NEOPHODNOST I </a:t>
          </a:r>
        </a:p>
        <a:p>
          <a:r>
            <a:rPr lang="sr-Latn-ME" sz="1200" b="1" dirty="0" smtClean="0"/>
            <a:t>PROPORCIONALNOST</a:t>
          </a:r>
          <a:endParaRPr lang="en-US" sz="1200" b="1" dirty="0"/>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5B8DDA34-2955-4741-B759-956F9292065F}">
      <dgm:prSet phldrT="[Text]"/>
      <dgm:spPr/>
      <dgm:t>
        <a:bodyPr/>
        <a:lstStyle/>
        <a:p>
          <a:r>
            <a:rPr lang="sr-Latn-ME" dirty="0" smtClean="0"/>
            <a:t>Snažna neodložna društvena potreba (PODESNO, POTREBNO, PRIMJERENO, NEODLOŽNO)</a:t>
          </a:r>
          <a:endParaRPr lang="en-US" dirty="0"/>
        </a:p>
      </dgm:t>
    </dgm:pt>
    <dgm:pt modelId="{3F088C9F-5EDD-4365-A081-53C911C54A73}" type="parTrans" cxnId="{40F62836-7E8E-4991-AEEF-27C8A4044358}">
      <dgm:prSet/>
      <dgm:spPr/>
      <dgm:t>
        <a:bodyPr/>
        <a:lstStyle/>
        <a:p>
          <a:endParaRPr lang="en-US"/>
        </a:p>
      </dgm:t>
    </dgm:pt>
    <dgm:pt modelId="{9D0ADC27-D989-48FF-8845-8D8EE48C264E}" type="sibTrans" cxnId="{40F62836-7E8E-4991-AEEF-27C8A4044358}">
      <dgm:prSet/>
      <dgm:spPr/>
      <dgm:t>
        <a:bodyPr/>
        <a:lstStyle/>
        <a:p>
          <a:endParaRPr lang="en-US"/>
        </a:p>
      </dgm:t>
    </dgm:pt>
    <dgm:pt modelId="{2B7C676D-98A2-459C-ACBD-E793B5F444FE}">
      <dgm:prSet phldrT="[Text]"/>
      <dgm:spPr/>
      <dgm:t>
        <a:bodyPr/>
        <a:lstStyle/>
        <a:p>
          <a:endParaRPr lang="en-US" dirty="0"/>
        </a:p>
      </dgm:t>
    </dgm:pt>
    <dgm:pt modelId="{61BF8C07-C9C6-4629-A64E-92F54810BF27}" type="parTrans" cxnId="{74F0A849-CEDE-49EA-8F26-13A819AA9854}">
      <dgm:prSet/>
      <dgm:spPr/>
      <dgm:t>
        <a:bodyPr/>
        <a:lstStyle/>
        <a:p>
          <a:endParaRPr lang="en-US"/>
        </a:p>
      </dgm:t>
    </dgm:pt>
    <dgm:pt modelId="{3ACF59E3-18CE-451F-A999-99EA18A8A245}" type="sibTrans" cxnId="{74F0A849-CEDE-49EA-8F26-13A819AA9854}">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dgm:spPr/>
    </dgm:pt>
    <dgm:pt modelId="{0349A534-912F-4C8A-BB49-C93118667643}" type="pres">
      <dgm:prSet presAssocID="{9E14FFD5-1F52-4DA2-9F0C-C2FC09D7F05E}" presName="ParentText" presStyleLbl="node1" presStyleIdx="0" presStyleCnt="3" custLinFactNeighborX="-63655" custLinFactNeighborY="4313">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3">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dgm:spPr/>
    </dgm:pt>
    <dgm:pt modelId="{11780DC3-5658-44B3-B181-DFD1D125ADEE}" type="pres">
      <dgm:prSet presAssocID="{FE6A75FF-36F8-4C7B-BB19-BDE7217EE32C}" presName="ParentText" presStyleLbl="node1" presStyleIdx="1" presStyleCnt="3" custLinFactNeighborX="3929" custLinFactNeighborY="-142">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3" custScaleX="371458" custLinFactX="50766" custLinFactNeighborX="100000" custLinFactNeighborY="-698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dgm:presLayoutVars>
          <dgm:chMax val="1"/>
          <dgm:chPref val="1"/>
          <dgm:bulletEnabled val="1"/>
        </dgm:presLayoutVars>
      </dgm:prSet>
      <dgm:spPr/>
      <dgm:t>
        <a:bodyPr/>
        <a:lstStyle/>
        <a:p>
          <a:endParaRPr lang="en-US"/>
        </a:p>
      </dgm:t>
    </dgm:pt>
    <dgm:pt modelId="{B3DAB2EC-6DA0-4B4D-8DB1-D3B9663893A3}" type="pres">
      <dgm:prSet presAssocID="{F139D42F-74B2-480D-9E02-CDB5D196B0EB}" presName="FinalChildText" presStyleLbl="revTx" presStyleIdx="2" presStyleCnt="3" custScaleX="137184" custScaleY="185027" custLinFactNeighborX="37886" custLinFactNeighborY="-50466">
        <dgm:presLayoutVars>
          <dgm:chMax val="0"/>
          <dgm:chPref val="0"/>
          <dgm:bulletEnabled val="1"/>
        </dgm:presLayoutVars>
      </dgm:prSet>
      <dgm:spPr/>
      <dgm:t>
        <a:bodyPr/>
        <a:lstStyle/>
        <a:p>
          <a:endParaRPr lang="en-US"/>
        </a:p>
      </dgm:t>
    </dgm:pt>
  </dgm:ptLst>
  <dgm:cxnLst>
    <dgm:cxn modelId="{C9E61139-8F31-4BF7-96F9-D0F26FF35B46}" type="presOf" srcId="{FE6A75FF-36F8-4C7B-BB19-BDE7217EE32C}" destId="{11780DC3-5658-44B3-B181-DFD1D125ADEE}" srcOrd="0" destOrd="0" presId="urn:microsoft.com/office/officeart/2005/8/layout/StepDownProcess"/>
    <dgm:cxn modelId="{318D9EB1-3D64-4D03-8884-D8C1647163A7}" type="presOf" srcId="{2B7C676D-98A2-459C-ACBD-E793B5F444FE}" destId="{B3DAB2EC-6DA0-4B4D-8DB1-D3B9663893A3}" srcOrd="0" destOrd="1" presId="urn:microsoft.com/office/officeart/2005/8/layout/StepDownProcess"/>
    <dgm:cxn modelId="{9D498B1E-E7B3-43BD-AC6B-581827D41BCE}" type="presOf" srcId="{7613D9F2-147B-4B04-8AF7-EB4D1F432384}" destId="{2AA2711F-2E82-48EE-AA8F-E582645E64E6}" srcOrd="0" destOrd="0" presId="urn:microsoft.com/office/officeart/2005/8/layout/StepDownProcess"/>
    <dgm:cxn modelId="{7D977B1D-29A3-4684-9A5B-B73764399959}" type="presOf" srcId="{69D99549-2598-4191-94EB-303F3C807DC2}" destId="{1FCC5C60-773B-4428-B6DF-A02FF2728260}" srcOrd="0" destOrd="0" presId="urn:microsoft.com/office/officeart/2005/8/layout/StepDownProcess"/>
    <dgm:cxn modelId="{74F0A849-CEDE-49EA-8F26-13A819AA9854}" srcId="{F139D42F-74B2-480D-9E02-CDB5D196B0EB}" destId="{2B7C676D-98A2-459C-ACBD-E793B5F444FE}" srcOrd="1" destOrd="0" parTransId="{61BF8C07-C9C6-4629-A64E-92F54810BF27}" sibTransId="{3ACF59E3-18CE-451F-A999-99EA18A8A245}"/>
    <dgm:cxn modelId="{733C13B6-961A-4102-ABB9-58661353D77D}" srcId="{B19E7434-A74D-4D2F-8B0F-AF718D95F99D}" destId="{FE6A75FF-36F8-4C7B-BB19-BDE7217EE32C}" srcOrd="1" destOrd="0" parTransId="{09AEFDF8-085E-4A59-A5C0-5AF75E9B512A}" sibTransId="{165FCE70-E026-4BD2-8F2F-A8424DAEE7EB}"/>
    <dgm:cxn modelId="{D702598B-3A46-4C7F-A6C0-A9A43D309668}" type="presOf" srcId="{9E14FFD5-1F52-4DA2-9F0C-C2FC09D7F05E}" destId="{0349A534-912F-4C8A-BB49-C93118667643}" srcOrd="0" destOrd="0" presId="urn:microsoft.com/office/officeart/2005/8/layout/StepDownProcess"/>
    <dgm:cxn modelId="{A1FCB581-4A25-46BC-A896-556E4793302B}" type="presOf" srcId="{F139D42F-74B2-480D-9E02-CDB5D196B0EB}" destId="{05A1FBEE-0B01-49C8-947B-A11E71ED5ECB}" srcOrd="0" destOrd="0" presId="urn:microsoft.com/office/officeart/2005/8/layout/StepDownProcess"/>
    <dgm:cxn modelId="{A3943B0C-64FA-407A-8AB1-AF1AFE661B5C}" type="presOf" srcId="{B19E7434-A74D-4D2F-8B0F-AF718D95F99D}" destId="{1360E544-E1BD-482B-BE39-E04162625F67}" srcOrd="0" destOrd="0" presId="urn:microsoft.com/office/officeart/2005/8/layout/StepDownProcess"/>
    <dgm:cxn modelId="{35EA3ABF-06DC-439B-AD14-F6AC917D975D}" srcId="{9E14FFD5-1F52-4DA2-9F0C-C2FC09D7F05E}" destId="{69D99549-2598-4191-94EB-303F3C807DC2}" srcOrd="0" destOrd="0" parTransId="{338E8BB3-8BDA-4CE0-BF9D-A19C5C4B19BA}" sibTransId="{C144C637-3B46-484A-AD05-85BA55F20C92}"/>
    <dgm:cxn modelId="{F551EE0F-E66E-432A-A791-B2ED169ABE2B}" srcId="{B19E7434-A74D-4D2F-8B0F-AF718D95F99D}" destId="{F139D42F-74B2-480D-9E02-CDB5D196B0EB}" srcOrd="2" destOrd="0" parTransId="{F254387B-8ACA-418B-9C07-A43182239431}" sibTransId="{272C5A99-C01E-4D91-BD2B-0C2EF198115F}"/>
    <dgm:cxn modelId="{FC215071-CEEE-48E7-A65B-2216C429F63A}" type="presOf" srcId="{5B8DDA34-2955-4741-B759-956F9292065F}" destId="{B3DAB2EC-6DA0-4B4D-8DB1-D3B9663893A3}" srcOrd="0" destOrd="0" presId="urn:microsoft.com/office/officeart/2005/8/layout/StepDownProcess"/>
    <dgm:cxn modelId="{E848CBE7-D35B-4A73-B7A6-DAC3733FBB23}" srcId="{FE6A75FF-36F8-4C7B-BB19-BDE7217EE32C}" destId="{7613D9F2-147B-4B04-8AF7-EB4D1F432384}" srcOrd="0" destOrd="0" parTransId="{40068300-66A0-41EC-BAED-26104713B7BC}" sibTransId="{00D1C75A-2CDD-409D-8E40-DDF9DCB6BF46}"/>
    <dgm:cxn modelId="{40F62836-7E8E-4991-AEEF-27C8A4044358}" srcId="{F139D42F-74B2-480D-9E02-CDB5D196B0EB}" destId="{5B8DDA34-2955-4741-B759-956F9292065F}" srcOrd="0" destOrd="0" parTransId="{3F088C9F-5EDD-4365-A081-53C911C54A73}" sibTransId="{9D0ADC27-D989-48FF-8845-8D8EE48C264E}"/>
    <dgm:cxn modelId="{F132F495-C0B2-43E7-A336-B2696CBDA813}" srcId="{B19E7434-A74D-4D2F-8B0F-AF718D95F99D}" destId="{9E14FFD5-1F52-4DA2-9F0C-C2FC09D7F05E}" srcOrd="0" destOrd="0" parTransId="{3FE74ED1-FF2B-4538-AB75-EB90E5F40A5B}" sibTransId="{A478E411-08BC-478D-90E3-925FF18E9919}"/>
    <dgm:cxn modelId="{694DF49D-5112-4185-9E3A-8BEB71879A03}" type="presParOf" srcId="{1360E544-E1BD-482B-BE39-E04162625F67}" destId="{63508201-A7B3-4868-AC61-81FF05FA7846}" srcOrd="0" destOrd="0" presId="urn:microsoft.com/office/officeart/2005/8/layout/StepDownProcess"/>
    <dgm:cxn modelId="{45DB2C95-206E-428C-8AAF-A098FC64AFC7}" type="presParOf" srcId="{63508201-A7B3-4868-AC61-81FF05FA7846}" destId="{CFF8A6D3-3811-4542-AB24-B41B18928F61}" srcOrd="0" destOrd="0" presId="urn:microsoft.com/office/officeart/2005/8/layout/StepDownProcess"/>
    <dgm:cxn modelId="{F42FE279-4A67-4198-9EBF-601E18D1D465}" type="presParOf" srcId="{63508201-A7B3-4868-AC61-81FF05FA7846}" destId="{0349A534-912F-4C8A-BB49-C93118667643}" srcOrd="1" destOrd="0" presId="urn:microsoft.com/office/officeart/2005/8/layout/StepDownProcess"/>
    <dgm:cxn modelId="{E1897F5F-799F-45C8-AC61-AE8D46996E82}" type="presParOf" srcId="{63508201-A7B3-4868-AC61-81FF05FA7846}" destId="{1FCC5C60-773B-4428-B6DF-A02FF2728260}" srcOrd="2" destOrd="0" presId="urn:microsoft.com/office/officeart/2005/8/layout/StepDownProcess"/>
    <dgm:cxn modelId="{1BD5D4A3-7B21-4564-AD36-6FDCB1FE829C}" type="presParOf" srcId="{1360E544-E1BD-482B-BE39-E04162625F67}" destId="{B8AFE043-E2E8-40B8-BA4B-AF77CF08CE50}" srcOrd="1" destOrd="0" presId="urn:microsoft.com/office/officeart/2005/8/layout/StepDownProcess"/>
    <dgm:cxn modelId="{A5E84575-2EAA-43FB-82E8-5BB08FC7C623}" type="presParOf" srcId="{1360E544-E1BD-482B-BE39-E04162625F67}" destId="{908385AC-AAC6-4C84-9596-86AA0233B525}" srcOrd="2" destOrd="0" presId="urn:microsoft.com/office/officeart/2005/8/layout/StepDownProcess"/>
    <dgm:cxn modelId="{4B5C24C4-6AB8-43D1-9DE9-629032D20FBE}" type="presParOf" srcId="{908385AC-AAC6-4C84-9596-86AA0233B525}" destId="{B38C2B75-8DCD-49D8-9D7F-BD9560A6142F}" srcOrd="0" destOrd="0" presId="urn:microsoft.com/office/officeart/2005/8/layout/StepDownProcess"/>
    <dgm:cxn modelId="{39204653-AE49-4DD0-A08F-6D68203CCF56}" type="presParOf" srcId="{908385AC-AAC6-4C84-9596-86AA0233B525}" destId="{11780DC3-5658-44B3-B181-DFD1D125ADEE}" srcOrd="1" destOrd="0" presId="urn:microsoft.com/office/officeart/2005/8/layout/StepDownProcess"/>
    <dgm:cxn modelId="{CCED5F19-604F-4BBE-B9C8-4ED45EC99930}" type="presParOf" srcId="{908385AC-AAC6-4C84-9596-86AA0233B525}" destId="{2AA2711F-2E82-48EE-AA8F-E582645E64E6}" srcOrd="2" destOrd="0" presId="urn:microsoft.com/office/officeart/2005/8/layout/StepDownProcess"/>
    <dgm:cxn modelId="{7C8F19A9-9A06-451F-A84D-3BD21796C8AE}" type="presParOf" srcId="{1360E544-E1BD-482B-BE39-E04162625F67}" destId="{0A4E8738-585D-47F2-A5B2-50644D1D4706}" srcOrd="3" destOrd="0" presId="urn:microsoft.com/office/officeart/2005/8/layout/StepDownProcess"/>
    <dgm:cxn modelId="{28E49679-1073-47CF-B243-9E1877CF9BE9}" type="presParOf" srcId="{1360E544-E1BD-482B-BE39-E04162625F67}" destId="{E2988858-007C-4A0A-BDA6-2E8E393A4745}" srcOrd="4" destOrd="0" presId="urn:microsoft.com/office/officeart/2005/8/layout/StepDownProcess"/>
    <dgm:cxn modelId="{AD72F49F-926A-4CAC-A691-161BBDE7E52C}" type="presParOf" srcId="{E2988858-007C-4A0A-BDA6-2E8E393A4745}" destId="{05A1FBEE-0B01-49C8-947B-A11E71ED5ECB}" srcOrd="0" destOrd="0" presId="urn:microsoft.com/office/officeart/2005/8/layout/StepDownProcess"/>
    <dgm:cxn modelId="{1D9A2684-2409-4748-B6B6-79C40D6A9109}" type="presParOf" srcId="{E2988858-007C-4A0A-BDA6-2E8E393A4745}" destId="{B3DAB2EC-6DA0-4B4D-8DB1-D3B9663893A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400" b="1" dirty="0" smtClean="0"/>
            <a:t>KATEGORISANJE mogućnost za izbjegavanje balansiranja</a:t>
          </a:r>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69D99549-2598-4191-94EB-303F3C807DC2}">
      <dgm:prSet phldrT="[Text]"/>
      <dgm:spPr/>
      <dgm:t>
        <a:bodyPr/>
        <a:lstStyle/>
        <a:p>
          <a:r>
            <a:rPr lang="sr-Latn-ME" smtClean="0"/>
            <a:t>Gerards</a:t>
          </a:r>
          <a:endParaRPr lang="en-US" dirty="0"/>
        </a:p>
      </dgm:t>
    </dgm:pt>
    <dgm:pt modelId="{338E8BB3-8BDA-4CE0-BF9D-A19C5C4B19BA}" type="parTrans" cxnId="{35EA3ABF-06DC-439B-AD14-F6AC917D975D}">
      <dgm:prSet/>
      <dgm:spPr/>
      <dgm:t>
        <a:bodyPr/>
        <a:lstStyle/>
        <a:p>
          <a:endParaRPr lang="en-US"/>
        </a:p>
      </dgm:t>
    </dgm:pt>
    <dgm:pt modelId="{C144C637-3B46-484A-AD05-85BA55F20C92}" type="sibTrans" cxnId="{35EA3ABF-06DC-439B-AD14-F6AC917D975D}">
      <dgm:prSet/>
      <dgm:spPr/>
      <dgm:t>
        <a:bodyPr/>
        <a:lstStyle/>
        <a:p>
          <a:endParaRPr lang="en-US"/>
        </a:p>
      </dgm:t>
    </dgm:pt>
    <dgm:pt modelId="{FE6A75FF-36F8-4C7B-BB19-BDE7217EE32C}">
      <dgm:prSet phldrT="[Text]" custT="1"/>
      <dgm:spPr/>
      <dgm:t>
        <a:bodyPr/>
        <a:lstStyle/>
        <a:p>
          <a:r>
            <a:rPr lang="sr-Latn-ME" sz="1400" b="1" dirty="0" smtClean="0"/>
            <a:t>Sud pravde Evropske unije</a:t>
          </a:r>
          <a:endParaRPr lang="en-US" sz="1400" b="1" dirty="0"/>
        </a:p>
      </dgm:t>
    </dgm:pt>
    <dgm:pt modelId="{09AEFDF8-085E-4A59-A5C0-5AF75E9B512A}" type="parTrans" cxnId="{733C13B6-961A-4102-ABB9-58661353D77D}">
      <dgm:prSet/>
      <dgm:spPr/>
      <dgm:t>
        <a:bodyPr/>
        <a:lstStyle/>
        <a:p>
          <a:endParaRPr lang="en-US"/>
        </a:p>
      </dgm:t>
    </dgm:pt>
    <dgm:pt modelId="{165FCE70-E026-4BD2-8F2F-A8424DAEE7EB}" type="sibTrans" cxnId="{733C13B6-961A-4102-ABB9-58661353D77D}">
      <dgm:prSet/>
      <dgm:spPr/>
      <dgm:t>
        <a:bodyPr/>
        <a:lstStyle/>
        <a:p>
          <a:endParaRPr lang="en-US"/>
        </a:p>
      </dgm:t>
    </dgm:pt>
    <dgm:pt modelId="{7613D9F2-147B-4B04-8AF7-EB4D1F432384}">
      <dgm:prSet phldrT="[Text]"/>
      <dgm:spPr/>
      <dgm:t>
        <a:bodyPr/>
        <a:lstStyle/>
        <a:p>
          <a:r>
            <a:rPr lang="sr-Latn-ME" dirty="0" smtClean="0"/>
            <a:t>Alexijev „Zakon o balansiranju“</a:t>
          </a:r>
          <a:endParaRPr lang="en-US" dirty="0"/>
        </a:p>
      </dgm:t>
    </dgm:pt>
    <dgm:pt modelId="{40068300-66A0-41EC-BAED-26104713B7BC}" type="parTrans" cxnId="{E848CBE7-D35B-4A73-B7A6-DAC3733FBB23}">
      <dgm:prSet/>
      <dgm:spPr/>
      <dgm:t>
        <a:bodyPr/>
        <a:lstStyle/>
        <a:p>
          <a:endParaRPr lang="en-US"/>
        </a:p>
      </dgm:t>
    </dgm:pt>
    <dgm:pt modelId="{00D1C75A-2CDD-409D-8E40-DDF9DCB6BF46}" type="sibTrans" cxnId="{E848CBE7-D35B-4A73-B7A6-DAC3733FBB23}">
      <dgm:prSet/>
      <dgm:spPr/>
      <dgm:t>
        <a:bodyPr/>
        <a:lstStyle/>
        <a:p>
          <a:endParaRPr lang="en-US"/>
        </a:p>
      </dgm:t>
    </dgm:pt>
    <dgm:pt modelId="{F139D42F-74B2-480D-9E02-CDB5D196B0EB}">
      <dgm:prSet phldrT="[Text]" custT="1"/>
      <dgm:spPr/>
      <dgm:t>
        <a:bodyPr/>
        <a:lstStyle/>
        <a:p>
          <a:r>
            <a:rPr lang="sr-Latn-ME" sz="1200" b="1" dirty="0" smtClean="0"/>
            <a:t>Tri faze ovog testa mogu biti identifikovane: </a:t>
          </a:r>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LinFactX="-56142" custLinFactNeighborX="-100000" custLinFactNeighborY="-13981"/>
      <dgm:spPr/>
    </dgm:pt>
    <dgm:pt modelId="{0349A534-912F-4C8A-BB49-C93118667643}" type="pres">
      <dgm:prSet presAssocID="{9E14FFD5-1F52-4DA2-9F0C-C2FC09D7F05E}" presName="ParentText" presStyleLbl="node1" presStyleIdx="0" presStyleCnt="3" custScaleX="98424" custScaleY="56395" custLinFactX="-42975" custLinFactNeighborX="-100000" custLinFactNeighborY="-1882">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ScaleY="36014" custLinFactX="-62545" custLinFactNeighborX="-100000" custLinFactNeighborY="5222">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LinFactNeighborX="-97666" custLinFactNeighborY="433"/>
      <dgm:spPr/>
    </dgm:pt>
    <dgm:pt modelId="{11780DC3-5658-44B3-B181-DFD1D125ADEE}" type="pres">
      <dgm:prSet presAssocID="{FE6A75FF-36F8-4C7B-BB19-BDE7217EE32C}" presName="ParentText" presStyleLbl="node1" presStyleIdx="1" presStyleCnt="3" custScaleX="133539" custLinFactX="-9176" custLinFactNeighborX="-100000" custLinFactNeighborY="-18062">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131952" custScaleY="73062" custLinFactX="-30790" custLinFactY="-12124" custLinFactNeighborX="-100000" custLinFactNeighborY="-100000">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custLinFactNeighborX="-48666" custLinFactNeighborY="-19582">
        <dgm:presLayoutVars>
          <dgm:chMax val="1"/>
          <dgm:chPref val="1"/>
          <dgm:bulletEnabled val="1"/>
        </dgm:presLayoutVars>
      </dgm:prSet>
      <dgm:spPr/>
      <dgm:t>
        <a:bodyPr/>
        <a:lstStyle/>
        <a:p>
          <a:endParaRPr lang="en-US"/>
        </a:p>
      </dgm:t>
    </dgm:pt>
  </dgm:ptLst>
  <dgm:cxnLst>
    <dgm:cxn modelId="{DD174967-FDF7-4961-84E7-41E376578EAB}" type="presOf" srcId="{9E14FFD5-1F52-4DA2-9F0C-C2FC09D7F05E}" destId="{0349A534-912F-4C8A-BB49-C93118667643}" srcOrd="0" destOrd="0" presId="urn:microsoft.com/office/officeart/2005/8/layout/StepDownProcess"/>
    <dgm:cxn modelId="{C159C09D-F92D-4EE3-A382-962F40158E61}" type="presOf" srcId="{7613D9F2-147B-4B04-8AF7-EB4D1F432384}" destId="{2AA2711F-2E82-48EE-AA8F-E582645E64E6}" srcOrd="0" destOrd="0" presId="urn:microsoft.com/office/officeart/2005/8/layout/StepDownProcess"/>
    <dgm:cxn modelId="{F340719E-ADD3-492C-B6A5-EECBCE20C389}" type="presOf" srcId="{B19E7434-A74D-4D2F-8B0F-AF718D95F99D}" destId="{1360E544-E1BD-482B-BE39-E04162625F67}"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B434B641-27C2-431E-B9C8-102B179B7326}" type="presOf" srcId="{F139D42F-74B2-480D-9E02-CDB5D196B0EB}" destId="{05A1FBEE-0B01-49C8-947B-A11E71ED5ECB}" srcOrd="0" destOrd="0" presId="urn:microsoft.com/office/officeart/2005/8/layout/StepDownProcess"/>
    <dgm:cxn modelId="{E848CBE7-D35B-4A73-B7A6-DAC3733FBB23}" srcId="{FE6A75FF-36F8-4C7B-BB19-BDE7217EE32C}" destId="{7613D9F2-147B-4B04-8AF7-EB4D1F432384}" srcOrd="0" destOrd="0" parTransId="{40068300-66A0-41EC-BAED-26104713B7BC}" sibTransId="{00D1C75A-2CDD-409D-8E40-DDF9DCB6BF46}"/>
    <dgm:cxn modelId="{733C13B6-961A-4102-ABB9-58661353D77D}" srcId="{B19E7434-A74D-4D2F-8B0F-AF718D95F99D}" destId="{FE6A75FF-36F8-4C7B-BB19-BDE7217EE32C}" srcOrd="1" destOrd="0" parTransId="{09AEFDF8-085E-4A59-A5C0-5AF75E9B512A}" sibTransId="{165FCE70-E026-4BD2-8F2F-A8424DAEE7EB}"/>
    <dgm:cxn modelId="{CD73206E-54F9-4BA6-B60F-C7A94969B470}" type="presOf" srcId="{FE6A75FF-36F8-4C7B-BB19-BDE7217EE32C}" destId="{11780DC3-5658-44B3-B181-DFD1D125ADEE}" srcOrd="0" destOrd="0" presId="urn:microsoft.com/office/officeart/2005/8/layout/StepDownProcess"/>
    <dgm:cxn modelId="{35EA3ABF-06DC-439B-AD14-F6AC917D975D}" srcId="{9E14FFD5-1F52-4DA2-9F0C-C2FC09D7F05E}" destId="{69D99549-2598-4191-94EB-303F3C807DC2}" srcOrd="0" destOrd="0" parTransId="{338E8BB3-8BDA-4CE0-BF9D-A19C5C4B19BA}" sibTransId="{C144C637-3B46-484A-AD05-85BA55F20C92}"/>
    <dgm:cxn modelId="{3F912197-ECC8-462E-86BE-24FFAA18588D}" type="presOf" srcId="{69D99549-2598-4191-94EB-303F3C807DC2}" destId="{1FCC5C60-773B-4428-B6DF-A02FF2728260}"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A32F6D8F-5EFE-43E2-87C8-50837CE3DE96}" type="presParOf" srcId="{1360E544-E1BD-482B-BE39-E04162625F67}" destId="{63508201-A7B3-4868-AC61-81FF05FA7846}" srcOrd="0" destOrd="0" presId="urn:microsoft.com/office/officeart/2005/8/layout/StepDownProcess"/>
    <dgm:cxn modelId="{52B7AD3F-64EE-44B7-8944-78C2C25FA98B}" type="presParOf" srcId="{63508201-A7B3-4868-AC61-81FF05FA7846}" destId="{CFF8A6D3-3811-4542-AB24-B41B18928F61}" srcOrd="0" destOrd="0" presId="urn:microsoft.com/office/officeart/2005/8/layout/StepDownProcess"/>
    <dgm:cxn modelId="{D6E5085D-02AB-4509-BD31-B6AFF0D5C3F2}" type="presParOf" srcId="{63508201-A7B3-4868-AC61-81FF05FA7846}" destId="{0349A534-912F-4C8A-BB49-C93118667643}" srcOrd="1" destOrd="0" presId="urn:microsoft.com/office/officeart/2005/8/layout/StepDownProcess"/>
    <dgm:cxn modelId="{759C3383-644B-406B-A422-816E6E735F62}" type="presParOf" srcId="{63508201-A7B3-4868-AC61-81FF05FA7846}" destId="{1FCC5C60-773B-4428-B6DF-A02FF2728260}" srcOrd="2" destOrd="0" presId="urn:microsoft.com/office/officeart/2005/8/layout/StepDownProcess"/>
    <dgm:cxn modelId="{04E5067D-B7CB-45DF-8ED3-93E3496F3E95}" type="presParOf" srcId="{1360E544-E1BD-482B-BE39-E04162625F67}" destId="{B8AFE043-E2E8-40B8-BA4B-AF77CF08CE50}" srcOrd="1" destOrd="0" presId="urn:microsoft.com/office/officeart/2005/8/layout/StepDownProcess"/>
    <dgm:cxn modelId="{A45E2F23-1887-41EC-921E-CFEA75D4E72E}" type="presParOf" srcId="{1360E544-E1BD-482B-BE39-E04162625F67}" destId="{908385AC-AAC6-4C84-9596-86AA0233B525}" srcOrd="2" destOrd="0" presId="urn:microsoft.com/office/officeart/2005/8/layout/StepDownProcess"/>
    <dgm:cxn modelId="{94FFDF90-A7BB-4CEF-9EC3-EA6EB5EC13B5}" type="presParOf" srcId="{908385AC-AAC6-4C84-9596-86AA0233B525}" destId="{B38C2B75-8DCD-49D8-9D7F-BD9560A6142F}" srcOrd="0" destOrd="0" presId="urn:microsoft.com/office/officeart/2005/8/layout/StepDownProcess"/>
    <dgm:cxn modelId="{87F1942B-543A-4FDE-9D41-F88BC4E6D33A}" type="presParOf" srcId="{908385AC-AAC6-4C84-9596-86AA0233B525}" destId="{11780DC3-5658-44B3-B181-DFD1D125ADEE}" srcOrd="1" destOrd="0" presId="urn:microsoft.com/office/officeart/2005/8/layout/StepDownProcess"/>
    <dgm:cxn modelId="{9BA97B4F-F627-424B-8074-8558EE939ED5}" type="presParOf" srcId="{908385AC-AAC6-4C84-9596-86AA0233B525}" destId="{2AA2711F-2E82-48EE-AA8F-E582645E64E6}" srcOrd="2" destOrd="0" presId="urn:microsoft.com/office/officeart/2005/8/layout/StepDownProcess"/>
    <dgm:cxn modelId="{E52120D5-13A0-4F9B-97F6-1DEE81AD5773}" type="presParOf" srcId="{1360E544-E1BD-482B-BE39-E04162625F67}" destId="{0A4E8738-585D-47F2-A5B2-50644D1D4706}" srcOrd="3" destOrd="0" presId="urn:microsoft.com/office/officeart/2005/8/layout/StepDownProcess"/>
    <dgm:cxn modelId="{2324C7CA-2855-4212-804C-400BD70112CC}" type="presParOf" srcId="{1360E544-E1BD-482B-BE39-E04162625F67}" destId="{E2988858-007C-4A0A-BDA6-2E8E393A4745}" srcOrd="4" destOrd="0" presId="urn:microsoft.com/office/officeart/2005/8/layout/StepDownProcess"/>
    <dgm:cxn modelId="{0F13BA2D-190A-4BEE-83DC-A0B90E8238C9}"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8F72E8F-DEF8-4116-910E-535882CA81B9}">
      <dgm:prSet/>
      <dgm:spPr/>
      <dgm:t>
        <a:bodyPr/>
        <a:lstStyle/>
        <a:p>
          <a:r>
            <a:rPr lang="sr-Latn-ME" b="1" u="sng" dirty="0" smtClean="0">
              <a:solidFill>
                <a:schemeClr val="tx1"/>
              </a:solidFill>
              <a:effectLst/>
              <a:latin typeface="Arial Nova" panose="020B0504020202020204" pitchFamily="34" charset="0"/>
            </a:rPr>
            <a:t>BUNDESVERWALTUNGSGERICHT: Da li je u skladu sa normama o slobodi kretanja usluga i robe, nacionalna zabranjena komercijalnih aktivnosti –u predmetu -Laserdrome – (akcije simuliranog ubijanja)</a:t>
          </a:r>
          <a:r>
            <a:rPr lang="en-GB" b="1" u="sng" dirty="0" smtClean="0">
              <a:solidFill>
                <a:schemeClr val="tx1"/>
              </a:solidFill>
              <a:effectLst/>
              <a:latin typeface="Arial Nova" panose="020B0504020202020204" pitchFamily="34" charset="0"/>
            </a:rPr>
            <a:t>?</a:t>
          </a:r>
          <a:endParaRPr lang="sr-Latn-ME" b="1" u="sng" dirty="0" smtClean="0">
            <a:solidFill>
              <a:schemeClr val="tx1"/>
            </a:solidFill>
            <a:effectLst/>
            <a:latin typeface="Arial Nova" panose="020B0504020202020204" pitchFamily="34" charset="0"/>
          </a:endParaRPr>
        </a:p>
      </dgm:t>
    </dgm:pt>
    <dgm:pt modelId="{DDCC4C62-DEEC-4874-9027-899EC3C4CD43}" type="sibTrans" cxnId="{51B31CB2-F551-461F-A724-50F442FDF443}">
      <dgm:prSet/>
      <dgm:spPr/>
      <dgm:t>
        <a:bodyPr/>
        <a:lstStyle/>
        <a:p>
          <a:endParaRPr lang="en-US"/>
        </a:p>
      </dgm:t>
    </dgm:pt>
    <dgm:pt modelId="{E69B1242-CBC1-4717-BDC5-FCF0E6D5BE26}" type="parTrans" cxnId="{51B31CB2-F551-461F-A724-50F442FDF443}">
      <dgm:prSet/>
      <dgm:spPr/>
      <dgm:t>
        <a:bodyPr/>
        <a:lstStyle/>
        <a:p>
          <a:endParaRPr lang="en-US"/>
        </a:p>
      </dgm:t>
    </dgm:pt>
    <dgm:pt modelId="{EAB7A3ED-D569-4C43-942D-1AB95C1592D1}">
      <dgm:prSet custT="1"/>
      <dgm:spPr/>
      <dgm:t>
        <a:bodyPr/>
        <a:lstStyle/>
        <a:p>
          <a:r>
            <a:rPr lang="sr-Latn-ME" sz="1200" b="0" dirty="0" smtClean="0">
              <a:solidFill>
                <a:schemeClr val="tx1"/>
              </a:solidFill>
              <a:effectLst/>
              <a:latin typeface="Arial Nova" panose="020B0504020202020204" pitchFamily="34" charset="0"/>
            </a:rPr>
            <a:t>Zajednički pravni koncept – preduslov za </a:t>
          </a:r>
          <a:r>
            <a:rPr lang="en-GB" sz="1200" b="0" dirty="0" err="1" smtClean="0">
              <a:solidFill>
                <a:schemeClr val="tx1"/>
              </a:solidFill>
              <a:effectLst/>
              <a:latin typeface="Arial Nova" panose="020B0504020202020204" pitchFamily="34" charset="0"/>
            </a:rPr>
            <a:t>diskreciono</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ograničenje slobode kretanje roba i usluga</a:t>
          </a:r>
          <a:r>
            <a:rPr lang="en-GB" sz="1200" b="0" dirty="0" smtClean="0">
              <a:solidFill>
                <a:schemeClr val="tx1"/>
              </a:solidFill>
              <a:effectLst/>
              <a:latin typeface="Arial Nova" panose="020B0504020202020204" pitchFamily="34" charset="0"/>
            </a:rPr>
            <a:t> od </a:t>
          </a:r>
          <a:r>
            <a:rPr lang="en-GB" sz="1200" b="0" dirty="0" err="1" smtClean="0">
              <a:solidFill>
                <a:schemeClr val="tx1"/>
              </a:solidFill>
              <a:effectLst/>
              <a:latin typeface="Arial Nova" panose="020B0504020202020204" pitchFamily="34" charset="0"/>
            </a:rPr>
            <a:t>strane</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dr</a:t>
          </a:r>
          <a:r>
            <a:rPr lang="sr-Latn-ME" sz="1200" b="0" dirty="0" smtClean="0">
              <a:solidFill>
                <a:schemeClr val="tx1"/>
              </a:solidFill>
              <a:effectLst/>
              <a:latin typeface="Arial Nova" panose="020B0504020202020204" pitchFamily="34" charset="0"/>
            </a:rPr>
            <a:t>žave</a:t>
          </a:r>
          <a:r>
            <a:rPr lang="en-GB" sz="1200" b="0" dirty="0" smtClean="0">
              <a:solidFill>
                <a:schemeClr val="tx1"/>
              </a:solidFill>
              <a:effectLst/>
              <a:latin typeface="Arial Nova" panose="020B0504020202020204" pitchFamily="34" charset="0"/>
            </a:rPr>
            <a:t>?</a:t>
          </a:r>
          <a:r>
            <a:rPr lang="sr-Latn-ME" sz="1200" b="0" dirty="0" smtClean="0">
              <a:solidFill>
                <a:schemeClr val="tx1"/>
              </a:solidFill>
              <a:effectLst/>
              <a:latin typeface="Arial Nova" panose="020B0504020202020204" pitchFamily="34" charset="0"/>
            </a:rPr>
            <a:t> </a:t>
          </a:r>
          <a:r>
            <a:rPr lang="en-GB" sz="1200" b="0" dirty="0" smtClean="0">
              <a:solidFill>
                <a:schemeClr val="tx1"/>
              </a:solidFill>
              <a:effectLst/>
              <a:latin typeface="Arial Nova" panose="020B0504020202020204" pitchFamily="34" charset="0"/>
            </a:rPr>
            <a:t>Schindler? </a:t>
          </a:r>
          <a:r>
            <a:rPr lang="sr-Latn-ME" sz="1200" b="0" dirty="0" smtClean="0">
              <a:solidFill>
                <a:schemeClr val="tx1"/>
              </a:solidFill>
              <a:effectLst/>
              <a:latin typeface="Arial Nova" panose="020B0504020202020204" pitchFamily="34" charset="0"/>
            </a:rPr>
            <a:t>Ili Laara </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 Zenatti</a:t>
          </a:r>
          <a:r>
            <a:rPr lang="en-GB" sz="1200" b="0" dirty="0" smtClean="0">
              <a:solidFill>
                <a:schemeClr val="tx1"/>
              </a:solidFill>
              <a:effectLst/>
              <a:latin typeface="Arial Nova" panose="020B0504020202020204" pitchFamily="34" charset="0"/>
            </a:rPr>
            <a:t>? Da je </a:t>
          </a:r>
          <a:r>
            <a:rPr lang="en-GB" sz="1200" b="0" dirty="0" err="1" smtClean="0">
              <a:solidFill>
                <a:schemeClr val="tx1"/>
              </a:solidFill>
              <a:effectLst/>
              <a:latin typeface="Arial Nova" panose="020B0504020202020204" pitchFamily="34" charset="0"/>
            </a:rPr>
            <a:t>tako</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(uslov CLC) </a:t>
          </a:r>
          <a:r>
            <a:rPr lang="en-GB" sz="1200" b="0" dirty="0" err="1" smtClean="0">
              <a:solidFill>
                <a:schemeClr val="tx1"/>
              </a:solidFill>
              <a:effectLst/>
              <a:latin typeface="Arial Nova" panose="020B0504020202020204" pitchFamily="34" charset="0"/>
            </a:rPr>
            <a:t>policijska</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naredba</a:t>
          </a:r>
          <a:r>
            <a:rPr lang="en-GB" sz="1200" b="0" dirty="0" smtClean="0">
              <a:solidFill>
                <a:schemeClr val="tx1"/>
              </a:solidFill>
              <a:effectLst/>
              <a:latin typeface="Arial Nova" panose="020B0504020202020204" pitchFamily="34" charset="0"/>
            </a:rPr>
            <a:t> ne bi </a:t>
          </a:r>
          <a:r>
            <a:rPr lang="en-GB" sz="1200" b="0" dirty="0" err="1" smtClean="0">
              <a:solidFill>
                <a:schemeClr val="tx1"/>
              </a:solidFill>
              <a:effectLst/>
              <a:latin typeface="Arial Nova" panose="020B0504020202020204" pitchFamily="34" charset="0"/>
            </a:rPr>
            <a:t>bila</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potv</a:t>
          </a:r>
          <a:r>
            <a:rPr lang="sr-Latn-ME" sz="1200" b="0" dirty="0" smtClean="0">
              <a:solidFill>
                <a:schemeClr val="tx1"/>
              </a:solidFill>
              <a:effectLst/>
              <a:latin typeface="Arial Nova" panose="020B0504020202020204" pitchFamily="34" charset="0"/>
            </a:rPr>
            <a:t>đena. Fundam. značaj principa ljudskog dost. ne zahtijeva ispitivanje proporcionalnosti ograničenja ove mjere.</a:t>
          </a:r>
        </a:p>
      </dgm:t>
    </dgm:pt>
    <dgm:pt modelId="{4C91D4F7-74D5-4AC9-A8F6-795CE6A3C97D}" type="sibTrans" cxnId="{253C3408-6E52-4E05-85EA-D9F37109B483}">
      <dgm:prSet/>
      <dgm:spPr/>
      <dgm:t>
        <a:bodyPr/>
        <a:lstStyle/>
        <a:p>
          <a:endParaRPr lang="en-US"/>
        </a:p>
      </dgm:t>
    </dgm:pt>
    <dgm:pt modelId="{50A9F1B1-229E-446E-8469-57C3A217BE11}" type="parTrans" cxnId="{253C3408-6E52-4E05-85EA-D9F37109B483}">
      <dgm:prSet/>
      <dgm:spPr/>
      <dgm:t>
        <a:bodyPr/>
        <a:lstStyle/>
        <a:p>
          <a:endParaRPr lang="en-US"/>
        </a:p>
      </dgm:t>
    </dgm:pt>
    <dgm:pt modelId="{7ECF0668-A745-4020-9F51-C5DAD73042A6}">
      <dgm:prSet phldrT="[Text]" custT="1"/>
      <dgm:spPr/>
      <dgm:t>
        <a:bodyPr/>
        <a:lstStyle/>
        <a:p>
          <a:r>
            <a:rPr lang="en-GB" sz="1200" b="0" dirty="0" err="1" smtClean="0">
              <a:solidFill>
                <a:schemeClr val="tx1"/>
              </a:solidFill>
              <a:effectLst/>
              <a:latin typeface="Arial Nova" panose="020B0504020202020204" pitchFamily="34" charset="0"/>
            </a:rPr>
            <a:t>Komunitarno</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pravo</a:t>
          </a:r>
          <a:r>
            <a:rPr lang="en-GB" sz="1200" b="0" dirty="0" smtClean="0">
              <a:solidFill>
                <a:schemeClr val="tx1"/>
              </a:solidFill>
              <a:effectLst/>
              <a:latin typeface="Arial Nova" panose="020B0504020202020204" pitchFamily="34" charset="0"/>
            </a:rPr>
            <a:t> </a:t>
          </a:r>
          <a:r>
            <a:rPr lang="sr-Latn-ME" sz="1200" b="0" dirty="0" smtClean="0">
              <a:solidFill>
                <a:schemeClr val="tx1"/>
              </a:solidFill>
              <a:effectLst/>
              <a:latin typeface="Arial Nova" panose="020B0504020202020204" pitchFamily="34" charset="0"/>
            </a:rPr>
            <a:t>dozvoljava</a:t>
          </a:r>
          <a:r>
            <a:rPr lang="en-GB" sz="1200" b="0" dirty="0" smtClean="0">
              <a:solidFill>
                <a:schemeClr val="tx1"/>
              </a:solidFill>
              <a:effectLst/>
              <a:latin typeface="Arial Nova" panose="020B0504020202020204" pitchFamily="34" charset="0"/>
            </a:rPr>
            <a:t> </a:t>
          </a:r>
          <a:r>
            <a:rPr lang="en-GB" sz="1200" b="0" dirty="0" err="1" smtClean="0">
              <a:solidFill>
                <a:schemeClr val="tx1"/>
              </a:solidFill>
              <a:effectLst/>
              <a:latin typeface="Arial Nova" panose="020B0504020202020204" pitchFamily="34" charset="0"/>
            </a:rPr>
            <a:t>ograni</a:t>
          </a:r>
          <a:r>
            <a:rPr lang="sr-Latn-ME" sz="1200" b="0" dirty="0" smtClean="0">
              <a:solidFill>
                <a:schemeClr val="tx1"/>
              </a:solidFill>
              <a:effectLst/>
              <a:latin typeface="Arial Nova" panose="020B0504020202020204" pitchFamily="34" charset="0"/>
            </a:rPr>
            <a:t>čenja-necionalne mjere, slobodi kretanja usluga i roba...mjere su opravdane ako razlog javne politike preteže - ako se postiže cilj (1) i ako su proporcionalne (2). Za ocjenu potrebnosti i proporcionalnosti </a:t>
          </a:r>
          <a:r>
            <a:rPr lang="sr-Latn-ME" sz="1200" b="0" dirty="0" smtClean="0">
              <a:solidFill>
                <a:schemeClr val="tx1"/>
              </a:solidFill>
              <a:effectLst/>
              <a:latin typeface="Arial Nova" panose="020B0504020202020204" pitchFamily="34" charset="0"/>
            </a:rPr>
            <a:t>mjere</a:t>
          </a:r>
          <a:endParaRPr lang="sr-Latn-ME" sz="1200" b="0" dirty="0" smtClean="0">
            <a:solidFill>
              <a:schemeClr val="tx1"/>
            </a:solidFill>
            <a:effectLst/>
            <a:latin typeface="Arial Nova" panose="020B0504020202020204" pitchFamily="34" charset="0"/>
          </a:endParaRP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200" b="0" dirty="0" smtClean="0">
              <a:solidFill>
                <a:schemeClr val="tx1"/>
              </a:solidFill>
              <a:latin typeface="Arial Nova" panose="020B0504020202020204" pitchFamily="34" charset="0"/>
            </a:rPr>
            <a:t>Naredbom o zabrani krše komunitarne norme o slobodi kretanja usluga</a:t>
          </a:r>
          <a:r>
            <a:rPr lang="en-GB" sz="1200" b="0" dirty="0" smtClean="0">
              <a:solidFill>
                <a:schemeClr val="tx1"/>
              </a:solidFill>
              <a:latin typeface="Arial Nova" panose="020B0504020202020204" pitchFamily="34" charset="0"/>
            </a:rPr>
            <a:t>?</a:t>
          </a:r>
          <a:r>
            <a:rPr lang="sr-Latn-ME" sz="1200" b="0" dirty="0" smtClean="0">
              <a:solidFill>
                <a:schemeClr val="tx1"/>
              </a:solidFill>
              <a:latin typeface="Arial Nova" panose="020B0504020202020204" pitchFamily="34" charset="0"/>
            </a:rPr>
            <a:t> Ugovor o franžizi </a:t>
          </a:r>
          <a:r>
            <a:rPr lang="en-GB" sz="1200" b="0" dirty="0" smtClean="0">
              <a:solidFill>
                <a:schemeClr val="tx1"/>
              </a:solidFill>
              <a:latin typeface="Arial Nova" panose="020B0504020202020204" pitchFamily="34" charset="0"/>
            </a:rPr>
            <a:t>je </a:t>
          </a:r>
          <a:r>
            <a:rPr lang="sr-Latn-ME" sz="1200" b="0" dirty="0" smtClean="0">
              <a:solidFill>
                <a:schemeClr val="tx1"/>
              </a:solidFill>
              <a:latin typeface="Arial Nova" panose="020B0504020202020204" pitchFamily="34" charset="0"/>
            </a:rPr>
            <a:t>Omega zključila sa britanskom kompanijom (istu uslugu pruža u zemlji sjedišt</a:t>
          </a:r>
          <a:r>
            <a:rPr lang="en-GB" sz="1200" b="0" dirty="0" smtClean="0">
              <a:solidFill>
                <a:schemeClr val="tx1"/>
              </a:solidFill>
              <a:latin typeface="Arial Nova" panose="020B0504020202020204" pitchFamily="34" charset="0"/>
            </a:rPr>
            <a:t>a</a:t>
          </a:r>
          <a:r>
            <a:rPr lang="sr-Latn-ME" sz="1200" b="0" dirty="0" smtClean="0">
              <a:solidFill>
                <a:schemeClr val="tx1"/>
              </a:solidFill>
              <a:latin typeface="Arial Nova" panose="020B0504020202020204" pitchFamily="34" charset="0"/>
            </a:rPr>
            <a:t>). </a:t>
          </a:r>
          <a:r>
            <a:rPr lang="en-GB" sz="1200" b="0" dirty="0" smtClean="0">
              <a:solidFill>
                <a:schemeClr val="tx1"/>
              </a:solidFill>
              <a:latin typeface="Arial Nova" panose="020B0504020202020204" pitchFamily="34" charset="0"/>
            </a:rPr>
            <a:t>P</a:t>
          </a:r>
          <a:r>
            <a:rPr lang="sr-Latn-ME" sz="1200" b="0" dirty="0" smtClean="0">
              <a:solidFill>
                <a:schemeClr val="tx1"/>
              </a:solidFill>
              <a:latin typeface="Arial Nova" panose="020B0504020202020204" pitchFamily="34" charset="0"/>
            </a:rPr>
            <a:t>ovredi slobode kretanja roba (Omega otkupljuje robu brit.komp (laser target dev</a:t>
          </a:r>
          <a:r>
            <a:rPr lang="en-GB" sz="1200" b="0" dirty="0" smtClean="0">
              <a:solidFill>
                <a:schemeClr val="tx1"/>
              </a:solidFill>
              <a:latin typeface="Arial Nova" panose="020B0504020202020204" pitchFamily="34" charset="0"/>
            </a:rPr>
            <a:t>ices</a:t>
          </a:r>
          <a:r>
            <a:rPr lang="sr-Latn-ME" sz="1200" b="0" dirty="0" smtClean="0">
              <a:solidFill>
                <a:schemeClr val="tx1"/>
              </a:solidFill>
              <a:latin typeface="Arial Nova" panose="020B0504020202020204" pitchFamily="34" charset="0"/>
            </a:rPr>
            <a:t>)</a:t>
          </a:r>
          <a:endParaRPr lang="en-US" sz="1200" b="0" dirty="0">
            <a:solidFill>
              <a:schemeClr val="tx1"/>
            </a:solidFill>
            <a:latin typeface="Arial Nova" panose="020B0504020202020204" pitchFamily="34" charset="0"/>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200" b="0" dirty="0" smtClean="0">
              <a:solidFill>
                <a:schemeClr val="tx1"/>
              </a:solidFill>
              <a:latin typeface="Arial Nova" panose="020B0504020202020204" pitchFamily="34" charset="0"/>
            </a:rPr>
            <a:t>Zahtjev upućen Sudu pravde od Federalno administrativnog suda Njemačke, po žalbi OMEGA-e , kojom se preispituje usaglašenost naredbe o zabrani </a:t>
          </a:r>
          <a:r>
            <a:rPr lang="sr-Latn-ME" sz="1200" b="0" i="1" dirty="0" smtClean="0">
              <a:solidFill>
                <a:schemeClr val="tx1"/>
              </a:solidFill>
              <a:latin typeface="Arial Nova" panose="020B0504020202020204" pitchFamily="34" charset="0"/>
            </a:rPr>
            <a:t>(prohibition order) </a:t>
          </a:r>
          <a:r>
            <a:rPr lang="sr-Latn-ME" sz="1200" b="0" dirty="0" smtClean="0">
              <a:solidFill>
                <a:schemeClr val="tx1"/>
              </a:solidFill>
              <a:latin typeface="Arial Nova" panose="020B0504020202020204" pitchFamily="34" charset="0"/>
            </a:rPr>
            <a:t>sa komunitarnim pravom (izdata od strane Policije u Bonu, 14.sept 1994) </a:t>
          </a:r>
          <a:endParaRPr lang="en-US" sz="1200" b="0" dirty="0">
            <a:solidFill>
              <a:schemeClr val="tx1"/>
            </a:solidFill>
            <a:latin typeface="Arial Nova" panose="020B0504020202020204" pitchFamily="34" charset="0"/>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en-GB" sz="1200" b="0" dirty="0" err="1" smtClean="0">
              <a:solidFill>
                <a:schemeClr val="tx1"/>
              </a:solidFill>
              <a:latin typeface="Arial Nova" panose="020B0504020202020204" pitchFamily="34" charset="0"/>
            </a:rPr>
            <a:t>Zahtjev</a:t>
          </a:r>
          <a:r>
            <a:rPr lang="en-GB" sz="1200" b="0" dirty="0" smtClean="0">
              <a:solidFill>
                <a:schemeClr val="tx1"/>
              </a:solidFill>
              <a:latin typeface="Arial Nova" panose="020B0504020202020204" pitchFamily="34" charset="0"/>
            </a:rPr>
            <a:t> </a:t>
          </a:r>
          <a:r>
            <a:rPr lang="en-GB" sz="1200" b="0" dirty="0" err="1" smtClean="0">
              <a:solidFill>
                <a:schemeClr val="tx1"/>
              </a:solidFill>
              <a:latin typeface="Arial Nova" panose="020B0504020202020204" pitchFamily="34" charset="0"/>
            </a:rPr>
            <a:t>za</a:t>
          </a:r>
          <a:r>
            <a:rPr lang="en-GB" sz="1200" b="0" dirty="0" smtClean="0">
              <a:solidFill>
                <a:schemeClr val="tx1"/>
              </a:solidFill>
              <a:latin typeface="Arial Nova" panose="020B0504020202020204" pitchFamily="34" charset="0"/>
            </a:rPr>
            <a:t> </a:t>
          </a:r>
          <a:r>
            <a:rPr lang="en-GB" sz="1200" b="0" dirty="0" err="1" smtClean="0">
              <a:solidFill>
                <a:schemeClr val="tx1"/>
              </a:solidFill>
              <a:latin typeface="Arial Nova" panose="020B0504020202020204" pitchFamily="34" charset="0"/>
            </a:rPr>
            <a:t>prethodno</a:t>
          </a:r>
          <a:r>
            <a:rPr lang="en-GB" sz="1200" b="0" dirty="0" smtClean="0">
              <a:solidFill>
                <a:schemeClr val="tx1"/>
              </a:solidFill>
              <a:latin typeface="Arial Nova" panose="020B0504020202020204" pitchFamily="34" charset="0"/>
            </a:rPr>
            <a:t> </a:t>
          </a:r>
          <a:r>
            <a:rPr lang="en-GB" sz="1200" b="0" dirty="0" err="1" smtClean="0">
              <a:solidFill>
                <a:schemeClr val="tx1"/>
              </a:solidFill>
              <a:latin typeface="Arial Nova" panose="020B0504020202020204" pitchFamily="34" charset="0"/>
            </a:rPr>
            <a:t>odlu</a:t>
          </a:r>
          <a:r>
            <a:rPr lang="sr-Latn-ME" sz="1200" b="0" dirty="0" smtClean="0">
              <a:solidFill>
                <a:schemeClr val="tx1"/>
              </a:solidFill>
              <a:latin typeface="Arial Nova" panose="020B0504020202020204" pitchFamily="34" charset="0"/>
            </a:rPr>
            <a:t>čivanje usmjeren na tumačenje članova 49- 55 (sloboda pružanja usluga) i članova 28-30 (sloboda kretanja roba) </a:t>
          </a:r>
          <a:r>
            <a:rPr lang="sr-Latn-ME" sz="1600" b="0" dirty="0" smtClean="0">
              <a:solidFill>
                <a:schemeClr val="tx1"/>
              </a:solidFill>
              <a:latin typeface="Arial Nova" panose="020B0504020202020204" pitchFamily="34" charset="0"/>
            </a:rPr>
            <a:t> </a:t>
          </a:r>
          <a:endParaRPr lang="en-US" sz="1600" b="0" dirty="0">
            <a:solidFill>
              <a:schemeClr val="tx1"/>
            </a:solidFill>
            <a:latin typeface="Arial Nova" panose="020B0504020202020204" pitchFamily="34" charset="0"/>
          </a:endParaRPr>
        </a:p>
      </dgm:t>
    </dgm:pt>
    <dgm:pt modelId="{D3FCD0AA-38E3-4999-B7BF-D0449212BD01}" type="sibTrans" cxnId="{740FD99C-95C1-484C-921E-C051F7510AA9}">
      <dgm:prSet/>
      <dgm:spPr/>
      <dgm:t>
        <a:bodyPr/>
        <a:lstStyle/>
        <a:p>
          <a:endParaRPr lang="en-US" sz="1600">
            <a:solidFill>
              <a:schemeClr val="tx1"/>
            </a:solidFill>
            <a:latin typeface="Arial Nova" panose="020B0504020202020204" pitchFamily="34" charset="0"/>
          </a:endParaRPr>
        </a:p>
      </dgm:t>
    </dgm:pt>
    <dgm:pt modelId="{FD7744B0-6B61-4CEB-886C-1F440CABF8C0}" type="parTrans" cxnId="{740FD99C-95C1-484C-921E-C051F7510AA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6"/>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6"/>
      <dgm:spPr/>
    </dgm:pt>
    <dgm:pt modelId="{6D27F275-CCB3-4A8E-A332-9400D45617EC}" type="pres">
      <dgm:prSet presAssocID="{9EAB60A9-A96C-4B37-BC6C-D84E1286CF07}" presName="dstNode" presStyleLbl="node1" presStyleIdx="0" presStyleCnt="6"/>
      <dgm:spPr/>
    </dgm:pt>
    <dgm:pt modelId="{0AC8C4E0-FCA3-460A-87D7-243FDD22B02C}" type="pres">
      <dgm:prSet presAssocID="{801DF265-7A76-4996-8E25-9B50289EDCB3}" presName="text_1" presStyleLbl="node1" presStyleIdx="0" presStyleCnt="6" custLinFactNeighborX="443" custLinFactNeighborY="2310">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6"/>
      <dgm:spPr/>
    </dgm:pt>
    <dgm:pt modelId="{3BFC3A55-9BD3-4D14-BD69-ECE5E7374236}" type="pres">
      <dgm:prSet presAssocID="{547CECAA-6F44-4922-94C6-5D943E6C426F}" presName="text_2" presStyleLbl="node1" presStyleIdx="1" presStyleCnt="6">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6"/>
      <dgm:spPr/>
    </dgm:pt>
    <dgm:pt modelId="{6B90D7BD-734D-4688-90EC-F3824443640F}" type="pres">
      <dgm:prSet presAssocID="{7C69EF9B-D561-425C-B838-195E8ADD4C48}" presName="text_3" presStyleLbl="node1" presStyleIdx="2" presStyleCnt="6" custLinFactNeighborX="366" custLinFactNeighborY="2802">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6"/>
      <dgm:spPr/>
    </dgm:pt>
    <dgm:pt modelId="{C0B8B4C3-DB97-46CB-B444-436E73B42A3C}" type="pres">
      <dgm:prSet presAssocID="{7ECF0668-A745-4020-9F51-C5DAD73042A6}" presName="text_4" presStyleLbl="node1" presStyleIdx="3" presStyleCnt="6" custLinFactNeighborX="-578" custLinFactNeighborY="-2987">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6"/>
      <dgm:spPr/>
    </dgm:pt>
    <dgm:pt modelId="{496516BF-E059-4036-8963-2B2CDA5537A5}" type="pres">
      <dgm:prSet presAssocID="{EAB7A3ED-D569-4C43-942D-1AB95C1592D1}" presName="text_5" presStyleLbl="node1" presStyleIdx="4" presStyleCnt="6">
        <dgm:presLayoutVars>
          <dgm:bulletEnabled val="1"/>
        </dgm:presLayoutVars>
      </dgm:prSet>
      <dgm:spPr/>
      <dgm:t>
        <a:bodyPr/>
        <a:lstStyle/>
        <a:p>
          <a:endParaRPr lang="en-US"/>
        </a:p>
      </dgm:t>
    </dgm:pt>
    <dgm:pt modelId="{09C28296-B1CC-4839-A939-06636A9CF246}" type="pres">
      <dgm:prSet presAssocID="{EAB7A3ED-D569-4C43-942D-1AB95C1592D1}" presName="accent_5" presStyleCnt="0"/>
      <dgm:spPr/>
    </dgm:pt>
    <dgm:pt modelId="{15301114-3704-4F07-89C9-78948C951BC8}" type="pres">
      <dgm:prSet presAssocID="{EAB7A3ED-D569-4C43-942D-1AB95C1592D1}" presName="accentRepeatNode" presStyleLbl="solidFgAcc1" presStyleIdx="4" presStyleCnt="6"/>
      <dgm:spPr/>
    </dgm:pt>
    <dgm:pt modelId="{D32A8EB6-CD5A-4BD6-A4D8-58041D699693}" type="pres">
      <dgm:prSet presAssocID="{58F72E8F-DEF8-4116-910E-535882CA81B9}" presName="text_6" presStyleLbl="node1" presStyleIdx="5" presStyleCnt="6">
        <dgm:presLayoutVars>
          <dgm:bulletEnabled val="1"/>
        </dgm:presLayoutVars>
      </dgm:prSet>
      <dgm:spPr/>
      <dgm:t>
        <a:bodyPr/>
        <a:lstStyle/>
        <a:p>
          <a:endParaRPr lang="en-US"/>
        </a:p>
      </dgm:t>
    </dgm:pt>
    <dgm:pt modelId="{79419583-D607-482F-8A47-758B0CD19CE4}" type="pres">
      <dgm:prSet presAssocID="{58F72E8F-DEF8-4116-910E-535882CA81B9}" presName="accent_6" presStyleCnt="0"/>
      <dgm:spPr/>
    </dgm:pt>
    <dgm:pt modelId="{CFA6E74E-D3BF-41DB-A21B-7F898AF5AFFB}" type="pres">
      <dgm:prSet presAssocID="{58F72E8F-DEF8-4116-910E-535882CA81B9}" presName="accentRepeatNode" presStyleLbl="solidFgAcc1" presStyleIdx="5" presStyleCnt="6"/>
      <dgm:spPr/>
    </dgm:pt>
  </dgm:ptLst>
  <dgm:cxnLst>
    <dgm:cxn modelId="{492E377B-7ABE-4066-BC62-781DE8EF7531}" type="presOf" srcId="{D3FCD0AA-38E3-4999-B7BF-D0449212BD01}" destId="{E11FBE03-8D96-4319-8E03-118A74A3A5A2}" srcOrd="0" destOrd="0" presId="urn:microsoft.com/office/officeart/2008/layout/VerticalCurvedList"/>
    <dgm:cxn modelId="{179C03D5-A663-454A-9BD6-FB878FF0F5B5}" type="presOf" srcId="{801DF265-7A76-4996-8E25-9B50289EDCB3}" destId="{0AC8C4E0-FCA3-460A-87D7-243FDD22B02C}" srcOrd="0" destOrd="0" presId="urn:microsoft.com/office/officeart/2008/layout/VerticalCurvedList"/>
    <dgm:cxn modelId="{FC3108CC-FE05-420F-916F-9343F927D150}" type="presOf" srcId="{7ECF0668-A745-4020-9F51-C5DAD73042A6}" destId="{C0B8B4C3-DB97-46CB-B444-436E73B42A3C}" srcOrd="0" destOrd="0" presId="urn:microsoft.com/office/officeart/2008/layout/VerticalCurvedList"/>
    <dgm:cxn modelId="{F2710CDF-E8CB-48E6-9BC7-E007848FD114}" type="presOf" srcId="{58F72E8F-DEF8-4116-910E-535882CA81B9}" destId="{D32A8EB6-CD5A-4BD6-A4D8-58041D699693}" srcOrd="0" destOrd="0" presId="urn:microsoft.com/office/officeart/2008/layout/VerticalCurvedList"/>
    <dgm:cxn modelId="{6D8C612B-6FD1-402B-9D61-B977506FD33A}" srcId="{9EAB60A9-A96C-4B37-BC6C-D84E1286CF07}" destId="{547CECAA-6F44-4922-94C6-5D943E6C426F}" srcOrd="1" destOrd="0" parTransId="{6FAA4385-7F10-4217-9B95-334F49B0B5C1}" sibTransId="{BE6A276E-8E45-4D94-A972-94DB8F765958}"/>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39373CF3-B444-4597-9DBE-38C0AAE3F063}" type="presOf" srcId="{7C69EF9B-D561-425C-B838-195E8ADD4C48}" destId="{6B90D7BD-734D-4688-90EC-F3824443640F}" srcOrd="0" destOrd="0" presId="urn:microsoft.com/office/officeart/2008/layout/VerticalCurvedList"/>
    <dgm:cxn modelId="{24B827CD-9AF8-4B38-B4F5-17582ED3604E}" type="presOf" srcId="{547CECAA-6F44-4922-94C6-5D943E6C426F}" destId="{3BFC3A55-9BD3-4D14-BD69-ECE5E7374236}" srcOrd="0" destOrd="0" presId="urn:microsoft.com/office/officeart/2008/layout/VerticalCurvedList"/>
    <dgm:cxn modelId="{51B31CB2-F551-461F-A724-50F442FDF443}" srcId="{9EAB60A9-A96C-4B37-BC6C-D84E1286CF07}" destId="{58F72E8F-DEF8-4116-910E-535882CA81B9}" srcOrd="5" destOrd="0" parTransId="{E69B1242-CBC1-4717-BDC5-FCF0E6D5BE26}" sibTransId="{DDCC4C62-DEEC-4874-9027-899EC3C4CD43}"/>
    <dgm:cxn modelId="{253C3408-6E52-4E05-85EA-D9F37109B483}" srcId="{9EAB60A9-A96C-4B37-BC6C-D84E1286CF07}" destId="{EAB7A3ED-D569-4C43-942D-1AB95C1592D1}" srcOrd="4" destOrd="0" parTransId="{50A9F1B1-229E-446E-8469-57C3A217BE11}" sibTransId="{4C91D4F7-74D5-4AC9-A8F6-795CE6A3C97D}"/>
    <dgm:cxn modelId="{1145A47C-FDD0-40CA-AF2A-0B4BD5FAD532}" type="presOf" srcId="{EAB7A3ED-D569-4C43-942D-1AB95C1592D1}" destId="{496516BF-E059-4036-8963-2B2CDA5537A5}" srcOrd="0" destOrd="0" presId="urn:microsoft.com/office/officeart/2008/layout/VerticalCurvedList"/>
    <dgm:cxn modelId="{F7CCA0B4-344C-4F96-A097-ABC9F593F61B}" type="presOf" srcId="{9EAB60A9-A96C-4B37-BC6C-D84E1286CF07}" destId="{D1750B9F-6D4E-49A4-AEA9-77071C212097}" srcOrd="0" destOrd="0" presId="urn:microsoft.com/office/officeart/2008/layout/VerticalCurvedList"/>
    <dgm:cxn modelId="{05C66504-52FF-4D61-BA2F-03C5178B03BB}" type="presParOf" srcId="{D1750B9F-6D4E-49A4-AEA9-77071C212097}" destId="{63A1BB9B-43F9-43C7-B76B-BC708AE67AB7}" srcOrd="0" destOrd="0" presId="urn:microsoft.com/office/officeart/2008/layout/VerticalCurvedList"/>
    <dgm:cxn modelId="{CBA3B41E-FA76-46A9-AC51-20F21C370023}" type="presParOf" srcId="{63A1BB9B-43F9-43C7-B76B-BC708AE67AB7}" destId="{EF4E4D6F-DFBC-4A68-92B4-300EA3ACFEBE}" srcOrd="0" destOrd="0" presId="urn:microsoft.com/office/officeart/2008/layout/VerticalCurvedList"/>
    <dgm:cxn modelId="{2C97613D-2AE1-45A4-AB82-20BBCD22979E}" type="presParOf" srcId="{EF4E4D6F-DFBC-4A68-92B4-300EA3ACFEBE}" destId="{91E25DAD-14E3-4B61-9D51-84A6AF415938}" srcOrd="0" destOrd="0" presId="urn:microsoft.com/office/officeart/2008/layout/VerticalCurvedList"/>
    <dgm:cxn modelId="{D961D6D9-4F23-468F-9F67-E060FF247850}" type="presParOf" srcId="{EF4E4D6F-DFBC-4A68-92B4-300EA3ACFEBE}" destId="{E11FBE03-8D96-4319-8E03-118A74A3A5A2}" srcOrd="1" destOrd="0" presId="urn:microsoft.com/office/officeart/2008/layout/VerticalCurvedList"/>
    <dgm:cxn modelId="{C387F18F-31C0-4518-9E4F-81DD9CA97103}" type="presParOf" srcId="{EF4E4D6F-DFBC-4A68-92B4-300EA3ACFEBE}" destId="{EB8E3B2C-EECE-4C98-B0A7-D453191B68F0}" srcOrd="2" destOrd="0" presId="urn:microsoft.com/office/officeart/2008/layout/VerticalCurvedList"/>
    <dgm:cxn modelId="{8802FB86-BF85-4619-AD3D-8825DA0E0B3B}" type="presParOf" srcId="{EF4E4D6F-DFBC-4A68-92B4-300EA3ACFEBE}" destId="{6D27F275-CCB3-4A8E-A332-9400D45617EC}" srcOrd="3" destOrd="0" presId="urn:microsoft.com/office/officeart/2008/layout/VerticalCurvedList"/>
    <dgm:cxn modelId="{D5482EC1-2777-45A3-8CE4-E0B1A76F098B}" type="presParOf" srcId="{63A1BB9B-43F9-43C7-B76B-BC708AE67AB7}" destId="{0AC8C4E0-FCA3-460A-87D7-243FDD22B02C}" srcOrd="1" destOrd="0" presId="urn:microsoft.com/office/officeart/2008/layout/VerticalCurvedList"/>
    <dgm:cxn modelId="{2CB1AA9C-D9C1-45C8-9BF3-FD177966C625}" type="presParOf" srcId="{63A1BB9B-43F9-43C7-B76B-BC708AE67AB7}" destId="{AD17FFAE-EBC4-4936-8F38-72AF030A5D67}" srcOrd="2" destOrd="0" presId="urn:microsoft.com/office/officeart/2008/layout/VerticalCurvedList"/>
    <dgm:cxn modelId="{C75F6442-6842-4017-BEC7-E7C3792CC5E9}" type="presParOf" srcId="{AD17FFAE-EBC4-4936-8F38-72AF030A5D67}" destId="{D5371005-CAA9-4882-978A-901C0F47A587}" srcOrd="0" destOrd="0" presId="urn:microsoft.com/office/officeart/2008/layout/VerticalCurvedList"/>
    <dgm:cxn modelId="{5C349292-2E09-43EC-828A-AA75E554752A}" type="presParOf" srcId="{63A1BB9B-43F9-43C7-B76B-BC708AE67AB7}" destId="{3BFC3A55-9BD3-4D14-BD69-ECE5E7374236}" srcOrd="3" destOrd="0" presId="urn:microsoft.com/office/officeart/2008/layout/VerticalCurvedList"/>
    <dgm:cxn modelId="{87C16CC5-7533-43E3-A5A1-A11EDE3B0FEB}" type="presParOf" srcId="{63A1BB9B-43F9-43C7-B76B-BC708AE67AB7}" destId="{B4D684F2-2297-430D-9698-AEE8AB340DAE}" srcOrd="4" destOrd="0" presId="urn:microsoft.com/office/officeart/2008/layout/VerticalCurvedList"/>
    <dgm:cxn modelId="{0901E423-2AE1-4562-BAFC-24C276FBDF59}" type="presParOf" srcId="{B4D684F2-2297-430D-9698-AEE8AB340DAE}" destId="{327255F2-4268-4665-8713-B5677939F239}" srcOrd="0" destOrd="0" presId="urn:microsoft.com/office/officeart/2008/layout/VerticalCurvedList"/>
    <dgm:cxn modelId="{002CA177-E985-467E-B5B5-F7CA68670C11}" type="presParOf" srcId="{63A1BB9B-43F9-43C7-B76B-BC708AE67AB7}" destId="{6B90D7BD-734D-4688-90EC-F3824443640F}" srcOrd="5" destOrd="0" presId="urn:microsoft.com/office/officeart/2008/layout/VerticalCurvedList"/>
    <dgm:cxn modelId="{FF320EB0-F3F1-494C-8CCD-3C278D783B96}" type="presParOf" srcId="{63A1BB9B-43F9-43C7-B76B-BC708AE67AB7}" destId="{91314C24-E63A-41E4-8F03-FAF3E561E3A5}" srcOrd="6" destOrd="0" presId="urn:microsoft.com/office/officeart/2008/layout/VerticalCurvedList"/>
    <dgm:cxn modelId="{049DBA90-8A08-4550-A85A-5CB049414B75}" type="presParOf" srcId="{91314C24-E63A-41E4-8F03-FAF3E561E3A5}" destId="{7AFC6B68-AE99-4957-AA79-2A2B8EB709BC}" srcOrd="0" destOrd="0" presId="urn:microsoft.com/office/officeart/2008/layout/VerticalCurvedList"/>
    <dgm:cxn modelId="{20ED6FDE-50CB-4D52-865C-310F87B4E675}" type="presParOf" srcId="{63A1BB9B-43F9-43C7-B76B-BC708AE67AB7}" destId="{C0B8B4C3-DB97-46CB-B444-436E73B42A3C}" srcOrd="7" destOrd="0" presId="urn:microsoft.com/office/officeart/2008/layout/VerticalCurvedList"/>
    <dgm:cxn modelId="{1DFC6551-8C2A-46EE-86FF-AF9AB3759D86}" type="presParOf" srcId="{63A1BB9B-43F9-43C7-B76B-BC708AE67AB7}" destId="{D6772F21-C0E5-47A4-9323-457EB95CD17D}" srcOrd="8" destOrd="0" presId="urn:microsoft.com/office/officeart/2008/layout/VerticalCurvedList"/>
    <dgm:cxn modelId="{50A43D3C-1522-4EC9-A156-8FA77A61667E}" type="presParOf" srcId="{D6772F21-C0E5-47A4-9323-457EB95CD17D}" destId="{655E5B67-5B0B-4885-9477-B1178D529957}" srcOrd="0" destOrd="0" presId="urn:microsoft.com/office/officeart/2008/layout/VerticalCurvedList"/>
    <dgm:cxn modelId="{EF7C9892-D1C4-4AFD-B412-B5913CFD74AE}" type="presParOf" srcId="{63A1BB9B-43F9-43C7-B76B-BC708AE67AB7}" destId="{496516BF-E059-4036-8963-2B2CDA5537A5}" srcOrd="9" destOrd="0" presId="urn:microsoft.com/office/officeart/2008/layout/VerticalCurvedList"/>
    <dgm:cxn modelId="{8CEF1936-E40E-4C37-9BB0-3759FE8BF0DF}" type="presParOf" srcId="{63A1BB9B-43F9-43C7-B76B-BC708AE67AB7}" destId="{09C28296-B1CC-4839-A939-06636A9CF246}" srcOrd="10" destOrd="0" presId="urn:microsoft.com/office/officeart/2008/layout/VerticalCurvedList"/>
    <dgm:cxn modelId="{50A042E4-7C23-4B12-AD9E-0A8E5661F5F5}" type="presParOf" srcId="{09C28296-B1CC-4839-A939-06636A9CF246}" destId="{15301114-3704-4F07-89C9-78948C951BC8}" srcOrd="0" destOrd="0" presId="urn:microsoft.com/office/officeart/2008/layout/VerticalCurvedList"/>
    <dgm:cxn modelId="{C7514C4B-D092-4424-8202-2DB7260F3F90}" type="presParOf" srcId="{63A1BB9B-43F9-43C7-B76B-BC708AE67AB7}" destId="{D32A8EB6-CD5A-4BD6-A4D8-58041D699693}" srcOrd="11" destOrd="0" presId="urn:microsoft.com/office/officeart/2008/layout/VerticalCurvedList"/>
    <dgm:cxn modelId="{3F07A213-6CE0-4470-804C-2F11E97FE0F7}" type="presParOf" srcId="{63A1BB9B-43F9-43C7-B76B-BC708AE67AB7}" destId="{79419583-D607-482F-8A47-758B0CD19CE4}" srcOrd="12" destOrd="0" presId="urn:microsoft.com/office/officeart/2008/layout/VerticalCurvedList"/>
    <dgm:cxn modelId="{D0CB7E14-F028-478B-AB18-5AA2666A3820}" type="presParOf" srcId="{79419583-D607-482F-8A47-758B0CD19CE4}" destId="{CFA6E74E-D3BF-41DB-A21B-7F898AF5AF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F139D42F-74B2-480D-9E02-CDB5D196B0EB}">
      <dgm:prSet phldrT="[Text]" custT="1"/>
      <dgm:spPr/>
      <dgm:t>
        <a:bodyPr/>
        <a:lstStyle/>
        <a:p>
          <a:r>
            <a:rPr lang="sr-Latn-ME" sz="1100" b="0" dirty="0" smtClean="0"/>
            <a:t>BUNDESVERWALTUNSGERICHT:</a:t>
          </a:r>
        </a:p>
        <a:p>
          <a:r>
            <a:rPr lang="sr-Latn-ME" sz="1100" b="0" dirty="0" smtClean="0"/>
            <a:t>Žalba mora biti odbačena.</a:t>
          </a:r>
        </a:p>
        <a:p>
          <a:r>
            <a:rPr lang="sr-Latn-ME" sz="1100" b="0" dirty="0" smtClean="0"/>
            <a:t>- Nejasno je da li došlo do povreda prava EU.</a:t>
          </a:r>
        </a:p>
        <a:p>
          <a:r>
            <a:rPr lang="sr-Latn-ME" sz="1100" b="0" dirty="0" smtClean="0"/>
            <a:t>Utemeljena je ocjena da „komercijalna upotreba ’igre ubijanja’ predstavlja </a:t>
          </a:r>
          <a:r>
            <a:rPr lang="sr-Latn-ME" sz="1100" b="1" dirty="0" smtClean="0"/>
            <a:t>uvredu ljudskog dostojanstva“.</a:t>
          </a:r>
        </a:p>
        <a:p>
          <a:r>
            <a:rPr lang="sr-Latn-ME" sz="1100" b="0" dirty="0" smtClean="0"/>
            <a:t>Ljudsko dostojanstvo je ustavni  princip koji se krši ili ponižavajućim tretmenom protivnika ili snaženjem negiranja osnovnog prava na poštovanje. Ljudsko dostojanstvo se ne može odreći zbog zabave- igre ubijanja.</a:t>
          </a:r>
        </a:p>
        <a:p>
          <a:r>
            <a:rPr lang="sr-Latn-ME" sz="1100" b="1" dirty="0" smtClean="0"/>
            <a:t>- </a:t>
          </a:r>
        </a:p>
        <a:p>
          <a:r>
            <a:rPr lang="sr-Latn-ME" sz="1100" b="1" dirty="0" smtClean="0"/>
            <a:t> </a:t>
          </a:r>
        </a:p>
      </dgm:t>
    </dgm:pt>
    <dgm:pt modelId="{272C5A99-C01E-4D91-BD2B-0C2EF198115F}" type="sibTrans" cxnId="{F551EE0F-E66E-432A-A791-B2ED169ABE2B}">
      <dgm:prSet/>
      <dgm:spPr/>
      <dgm:t>
        <a:bodyPr/>
        <a:lstStyle/>
        <a:p>
          <a:endParaRPr lang="en-US"/>
        </a:p>
      </dgm:t>
    </dgm:pt>
    <dgm:pt modelId="{F254387B-8ACA-418B-9C07-A43182239431}" type="parTrans" cxnId="{F551EE0F-E66E-432A-A791-B2ED169ABE2B}">
      <dgm:prSet/>
      <dgm:spPr/>
      <dgm:t>
        <a:bodyPr/>
        <a:lstStyle/>
        <a:p>
          <a:endParaRPr lang="en-US"/>
        </a:p>
      </dgm:t>
    </dgm:pt>
    <dgm:pt modelId="{FE6A75FF-36F8-4C7B-BB19-BDE7217EE32C}">
      <dgm:prSet phldrT="[Text]" custT="1"/>
      <dgm:spPr/>
      <dgm:t>
        <a:bodyPr/>
        <a:lstStyle/>
        <a:p>
          <a:endParaRPr lang="sr-Latn-ME" sz="1100" b="0" dirty="0" smtClean="0"/>
        </a:p>
        <a:p>
          <a:endParaRPr lang="sr-Latn-ME" sz="1100" b="0" dirty="0" smtClean="0"/>
        </a:p>
        <a:p>
          <a:r>
            <a:rPr lang="sr-Latn-ME" sz="1100" b="0" dirty="0" smtClean="0"/>
            <a:t>Negativna reakcija javnosti i zahtjev za detaljnim opisom IGRE dovela do </a:t>
          </a:r>
          <a:r>
            <a:rPr lang="sr-Latn-ME" sz="1100" b="1" dirty="0" smtClean="0"/>
            <a:t>policijske zabrane </a:t>
          </a:r>
          <a:r>
            <a:rPr lang="sr-Latn-ME" sz="1100" b="0" dirty="0" smtClean="0"/>
            <a:t>Igri ako  je sadržaj pucanje u „ljudske mete“pod prijetnjom novčanih kazni...’94.</a:t>
          </a:r>
        </a:p>
        <a:p>
          <a:r>
            <a:rPr lang="sr-Latn-ME" sz="1100" b="0" dirty="0" smtClean="0"/>
            <a:t>„izazivanje opasnosti za javni poredak“ „simuliranje ubistva i trivijalizacija nasilja je suprotna osnovnim vrijednostima“</a:t>
          </a:r>
        </a:p>
        <a:p>
          <a:r>
            <a:rPr lang="sr-Latn-ME" sz="1100" b="0" dirty="0" smtClean="0"/>
            <a:t>Prigovor Omege odbijen, ’95.</a:t>
          </a:r>
        </a:p>
        <a:p>
          <a:r>
            <a:rPr lang="sr-Latn-ME" sz="1100" b="0" dirty="0" smtClean="0"/>
            <a:t>Žalba Omege odbijena, ’(98, 00)  od strane pokrajinskog, administrativnog, i Federalnog administrativnog </a:t>
          </a:r>
          <a:r>
            <a:rPr lang="sr-Latn-ME" sz="1100" b="0" dirty="0" smtClean="0"/>
            <a:t>sud</a:t>
          </a:r>
          <a:r>
            <a:rPr lang="en-GB" sz="1100" b="0" dirty="0" smtClean="0"/>
            <a:t>a</a:t>
          </a:r>
          <a:r>
            <a:rPr lang="sr-Latn-ME" sz="1100" b="0" dirty="0" smtClean="0"/>
            <a:t> </a:t>
          </a:r>
          <a:r>
            <a:rPr lang="sr-Latn-ME" sz="1100" b="0" i="1" dirty="0" smtClean="0"/>
            <a:t>(Bundesverwaltungsgericht): </a:t>
          </a:r>
          <a:r>
            <a:rPr lang="sr-Latn-ME" sz="1100" b="0" dirty="0" smtClean="0"/>
            <a:t>Zabranom je </a:t>
          </a:r>
          <a:r>
            <a:rPr lang="sr-Latn-ME" sz="1100" b="0" dirty="0" smtClean="0"/>
            <a:t>povri</a:t>
          </a:r>
          <a:r>
            <a:rPr lang="en-GB" sz="1100" b="0" smtClean="0"/>
            <a:t>je</a:t>
          </a:r>
          <a:r>
            <a:rPr lang="sr-Latn-ME" sz="1100" b="0" smtClean="0"/>
            <a:t>đeno </a:t>
          </a:r>
          <a:r>
            <a:rPr lang="sr-Latn-ME" sz="1100" b="0" dirty="0" smtClean="0"/>
            <a:t>komunitarno pravo, naročito sloboda pružanja usluga (član 56 </a:t>
          </a:r>
          <a:r>
            <a:rPr lang="sr-Latn-ME" sz="1100" b="0" u="sng" dirty="0" smtClean="0"/>
            <a:t>UFEU (ex 49)</a:t>
          </a:r>
          <a:r>
            <a:rPr lang="sr-Latn-ME" sz="1100" b="0" dirty="0" smtClean="0"/>
            <a:t>)</a:t>
          </a:r>
        </a:p>
        <a:p>
          <a:endParaRPr lang="sr-Latn-ME" sz="1100" b="0" dirty="0" smtClean="0"/>
        </a:p>
        <a:p>
          <a:endParaRPr lang="en-US" sz="1200" b="1" dirty="0"/>
        </a:p>
      </dgm:t>
    </dgm:pt>
    <dgm:pt modelId="{165FCE70-E026-4BD2-8F2F-A8424DAEE7EB}" type="sibTrans" cxnId="{733C13B6-961A-4102-ABB9-58661353D77D}">
      <dgm:prSet/>
      <dgm:spPr/>
      <dgm:t>
        <a:bodyPr/>
        <a:lstStyle/>
        <a:p>
          <a:endParaRPr lang="en-US"/>
        </a:p>
      </dgm:t>
    </dgm:pt>
    <dgm:pt modelId="{09AEFDF8-085E-4A59-A5C0-5AF75E9B512A}" type="parTrans" cxnId="{733C13B6-961A-4102-ABB9-58661353D77D}">
      <dgm:prSet/>
      <dgm:spPr/>
      <dgm:t>
        <a:bodyPr/>
        <a:lstStyle/>
        <a:p>
          <a:endParaRPr lang="en-US"/>
        </a:p>
      </dgm:t>
    </dgm:pt>
    <dgm:pt modelId="{69D99549-2598-4191-94EB-303F3C807DC2}">
      <dgm:prSet phldrT="[Text]" custT="1"/>
      <dgm:spPr/>
      <dgm:t>
        <a:bodyPr/>
        <a:lstStyle/>
        <a:p>
          <a:endParaRPr lang="en-US" sz="2400" dirty="0"/>
        </a:p>
      </dgm:t>
    </dgm:pt>
    <dgm:pt modelId="{9E14FFD5-1F52-4DA2-9F0C-C2FC09D7F05E}">
      <dgm:prSet phldrT="[Text]" custT="1"/>
      <dgm:spPr/>
      <dgm:t>
        <a:bodyPr/>
        <a:lstStyle/>
        <a:p>
          <a:r>
            <a:rPr lang="sr-Latn-ME" sz="1100" b="0" dirty="0" smtClean="0"/>
            <a:t>- Omega, njemačka kompanija, ’94</a:t>
          </a:r>
        </a:p>
        <a:p>
          <a:r>
            <a:rPr lang="sr-Latn-ME" sz="1100" b="0" dirty="0" smtClean="0"/>
            <a:t>- </a:t>
          </a:r>
          <a:r>
            <a:rPr lang="sr-Latn-ME" sz="1100" b="1" dirty="0" smtClean="0"/>
            <a:t>Administativni sud </a:t>
          </a:r>
          <a:r>
            <a:rPr lang="sr-Latn-ME" sz="1100" b="0" dirty="0" smtClean="0"/>
            <a:t>izdao </a:t>
          </a:r>
          <a:r>
            <a:rPr lang="sr-Latn-ME" sz="1100" b="1" dirty="0" smtClean="0"/>
            <a:t>privremeno </a:t>
          </a:r>
          <a:r>
            <a:rPr lang="sr-Latn-ME" sz="1100" b="0" dirty="0" smtClean="0"/>
            <a:t>ovlašćenje za proizvodnju ...dječijih igračaka..’94</a:t>
          </a:r>
        </a:p>
        <a:p>
          <a:r>
            <a:rPr lang="sr-Latn-ME" sz="1100" b="0" dirty="0" smtClean="0"/>
            <a:t>- Tehnički neadekvatna oprema „laserdrome“je vraćena ..’94</a:t>
          </a:r>
        </a:p>
        <a:p>
          <a:r>
            <a:rPr lang="sr-Latn-ME" sz="1100" b="0" dirty="0" smtClean="0"/>
            <a:t>- </a:t>
          </a:r>
          <a:r>
            <a:rPr lang="sr-Latn-ME" sz="1100" b="0" dirty="0" smtClean="0"/>
            <a:t>Ugovor </a:t>
          </a:r>
          <a:r>
            <a:rPr lang="sr-Latn-ME" sz="1100" b="0" dirty="0" smtClean="0"/>
            <a:t>o franšizi sabritanskim Pulserom  zaključen poslije ’97.</a:t>
          </a:r>
        </a:p>
        <a:p>
          <a:endParaRPr lang="en-US" sz="1100" b="0" dirty="0"/>
        </a:p>
      </dgm:t>
    </dgm:pt>
    <dgm:pt modelId="{A478E411-08BC-478D-90E3-925FF18E9919}" type="sibTrans" cxnId="{F132F495-C0B2-43E7-A336-B2696CBDA813}">
      <dgm:prSet/>
      <dgm:spPr/>
      <dgm:t>
        <a:bodyPr/>
        <a:lstStyle/>
        <a:p>
          <a:endParaRPr lang="en-US"/>
        </a:p>
      </dgm:t>
    </dgm:pt>
    <dgm:pt modelId="{3FE74ED1-FF2B-4538-AB75-EB90E5F40A5B}" type="parTrans" cxnId="{F132F495-C0B2-43E7-A336-B2696CBDA813}">
      <dgm:prSet/>
      <dgm:spPr/>
      <dgm:t>
        <a:bodyPr/>
        <a:lstStyle/>
        <a:p>
          <a:endParaRPr lang="en-US"/>
        </a:p>
      </dgm:t>
    </dgm:pt>
    <dgm:pt modelId="{C144C637-3B46-484A-AD05-85BA55F20C92}" type="sibTrans" cxnId="{35EA3ABF-06DC-439B-AD14-F6AC917D975D}">
      <dgm:prSet/>
      <dgm:spPr/>
      <dgm:t>
        <a:bodyPr/>
        <a:lstStyle/>
        <a:p>
          <a:endParaRPr lang="en-US"/>
        </a:p>
      </dgm:t>
    </dgm:pt>
    <dgm:pt modelId="{338E8BB3-8BDA-4CE0-BF9D-A19C5C4B19BA}" type="parTrans" cxnId="{35EA3ABF-06DC-439B-AD14-F6AC917D975D}">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ScaleX="107607" custScaleY="32007" custLinFactX="-100000" custLinFactY="5520" custLinFactNeighborX="-173203" custLinFactNeighborY="100000"/>
      <dgm:spPr/>
      <dgm:t>
        <a:bodyPr/>
        <a:lstStyle/>
        <a:p>
          <a:endParaRPr lang="en-US"/>
        </a:p>
      </dgm:t>
    </dgm:pt>
    <dgm:pt modelId="{0349A534-912F-4C8A-BB49-C93118667643}" type="pres">
      <dgm:prSet presAssocID="{9E14FFD5-1F52-4DA2-9F0C-C2FC09D7F05E}" presName="ParentText" presStyleLbl="node1" presStyleIdx="0" presStyleCnt="3" custScaleX="201063" custScaleY="250831" custLinFactX="-79576" custLinFactNeighborX="-100000" custLinFactNeighborY="11273">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custLinFactX="-11474" custLinFactNeighborX="-100000" custLinFactNeighborY="13948">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ScaleX="49686" custScaleY="35529" custLinFactY="52499" custLinFactNeighborX="18081" custLinFactNeighborY="100000"/>
      <dgm:spPr/>
    </dgm:pt>
    <dgm:pt modelId="{11780DC3-5658-44B3-B181-DFD1D125ADEE}" type="pres">
      <dgm:prSet presAssocID="{FE6A75FF-36F8-4C7B-BB19-BDE7217EE32C}" presName="ParentText" presStyleLbl="node1" presStyleIdx="1" presStyleCnt="3" custScaleX="264969" custScaleY="323301" custLinFactNeighborX="-43617" custLinFactNeighborY="6459">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371458" custLinFactNeighborX="-68760" custLinFactNeighborY="-4747">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254434" custScaleY="220112" custLinFactX="84739" custLinFactNeighborX="100000" custLinFactNeighborY="-38747">
        <dgm:presLayoutVars>
          <dgm:chMax val="1"/>
          <dgm:chPref val="1"/>
          <dgm:bulletEnabled val="1"/>
        </dgm:presLayoutVars>
      </dgm:prSet>
      <dgm:spPr/>
      <dgm:t>
        <a:bodyPr/>
        <a:lstStyle/>
        <a:p>
          <a:endParaRPr lang="en-US"/>
        </a:p>
      </dgm:t>
    </dgm:pt>
  </dgm:ptLst>
  <dgm:cxnLst>
    <dgm:cxn modelId="{A8D4A0B0-5769-47B7-9999-5744667E620D}" type="presOf" srcId="{B19E7434-A74D-4D2F-8B0F-AF718D95F99D}" destId="{1360E544-E1BD-482B-BE39-E04162625F67}"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B6515012-027F-4311-B027-0D6E1D03D72E}" type="presOf" srcId="{69D99549-2598-4191-94EB-303F3C807DC2}" destId="{1FCC5C60-773B-4428-B6DF-A02FF2728260}" srcOrd="0" destOrd="0" presId="urn:microsoft.com/office/officeart/2005/8/layout/StepDownProcess"/>
    <dgm:cxn modelId="{733C13B6-961A-4102-ABB9-58661353D77D}" srcId="{B19E7434-A74D-4D2F-8B0F-AF718D95F99D}" destId="{FE6A75FF-36F8-4C7B-BB19-BDE7217EE32C}" srcOrd="1" destOrd="0" parTransId="{09AEFDF8-085E-4A59-A5C0-5AF75E9B512A}" sibTransId="{165FCE70-E026-4BD2-8F2F-A8424DAEE7EB}"/>
    <dgm:cxn modelId="{35EA3ABF-06DC-439B-AD14-F6AC917D975D}" srcId="{9E14FFD5-1F52-4DA2-9F0C-C2FC09D7F05E}" destId="{69D99549-2598-4191-94EB-303F3C807DC2}" srcOrd="0" destOrd="0" parTransId="{338E8BB3-8BDA-4CE0-BF9D-A19C5C4B19BA}" sibTransId="{C144C637-3B46-484A-AD05-85BA55F20C92}"/>
    <dgm:cxn modelId="{B68E0D00-CF50-4AB5-A8E5-F3759C6FF96D}" type="presOf" srcId="{9E14FFD5-1F52-4DA2-9F0C-C2FC09D7F05E}" destId="{0349A534-912F-4C8A-BB49-C93118667643}" srcOrd="0" destOrd="0" presId="urn:microsoft.com/office/officeart/2005/8/layout/StepDownProcess"/>
    <dgm:cxn modelId="{DE4361E9-9762-424A-98B2-7F4946F60F24}" type="presOf" srcId="{F139D42F-74B2-480D-9E02-CDB5D196B0EB}" destId="{05A1FBEE-0B01-49C8-947B-A11E71ED5ECB}" srcOrd="0" destOrd="0" presId="urn:microsoft.com/office/officeart/2005/8/layout/StepDownProcess"/>
    <dgm:cxn modelId="{F0A1DC76-8E9C-472C-B888-6416329ED6BE}" type="presOf" srcId="{FE6A75FF-36F8-4C7B-BB19-BDE7217EE32C}" destId="{11780DC3-5658-44B3-B181-DFD1D125ADEE}"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4C4ECDF0-F1D5-4FC7-A945-06E86E7616DB}" type="presParOf" srcId="{1360E544-E1BD-482B-BE39-E04162625F67}" destId="{63508201-A7B3-4868-AC61-81FF05FA7846}" srcOrd="0" destOrd="0" presId="urn:microsoft.com/office/officeart/2005/8/layout/StepDownProcess"/>
    <dgm:cxn modelId="{7F208322-1389-4F00-930E-EE3FBE0DCF15}" type="presParOf" srcId="{63508201-A7B3-4868-AC61-81FF05FA7846}" destId="{CFF8A6D3-3811-4542-AB24-B41B18928F61}" srcOrd="0" destOrd="0" presId="urn:microsoft.com/office/officeart/2005/8/layout/StepDownProcess"/>
    <dgm:cxn modelId="{177EA5EC-6F7A-490F-95EA-9133683B6B43}" type="presParOf" srcId="{63508201-A7B3-4868-AC61-81FF05FA7846}" destId="{0349A534-912F-4C8A-BB49-C93118667643}" srcOrd="1" destOrd="0" presId="urn:microsoft.com/office/officeart/2005/8/layout/StepDownProcess"/>
    <dgm:cxn modelId="{41080174-ECDA-4258-9B27-9C4B36E18863}" type="presParOf" srcId="{63508201-A7B3-4868-AC61-81FF05FA7846}" destId="{1FCC5C60-773B-4428-B6DF-A02FF2728260}" srcOrd="2" destOrd="0" presId="urn:microsoft.com/office/officeart/2005/8/layout/StepDownProcess"/>
    <dgm:cxn modelId="{4F7F6327-70C8-4DDD-ACB1-99D14F97365B}" type="presParOf" srcId="{1360E544-E1BD-482B-BE39-E04162625F67}" destId="{B8AFE043-E2E8-40B8-BA4B-AF77CF08CE50}" srcOrd="1" destOrd="0" presId="urn:microsoft.com/office/officeart/2005/8/layout/StepDownProcess"/>
    <dgm:cxn modelId="{E5AA5985-8B5F-4060-A9BA-822E25EE8F6C}" type="presParOf" srcId="{1360E544-E1BD-482B-BE39-E04162625F67}" destId="{908385AC-AAC6-4C84-9596-86AA0233B525}" srcOrd="2" destOrd="0" presId="urn:microsoft.com/office/officeart/2005/8/layout/StepDownProcess"/>
    <dgm:cxn modelId="{A061FFFF-D943-4E7F-B312-3ED6A244EA21}" type="presParOf" srcId="{908385AC-AAC6-4C84-9596-86AA0233B525}" destId="{B38C2B75-8DCD-49D8-9D7F-BD9560A6142F}" srcOrd="0" destOrd="0" presId="urn:microsoft.com/office/officeart/2005/8/layout/StepDownProcess"/>
    <dgm:cxn modelId="{CE2CD687-C852-4BEE-AFC6-5586109A7983}" type="presParOf" srcId="{908385AC-AAC6-4C84-9596-86AA0233B525}" destId="{11780DC3-5658-44B3-B181-DFD1D125ADEE}" srcOrd="1" destOrd="0" presId="urn:microsoft.com/office/officeart/2005/8/layout/StepDownProcess"/>
    <dgm:cxn modelId="{BC87E6A3-1E9E-43B2-B619-AB21838D0230}" type="presParOf" srcId="{908385AC-AAC6-4C84-9596-86AA0233B525}" destId="{2AA2711F-2E82-48EE-AA8F-E582645E64E6}" srcOrd="2" destOrd="0" presId="urn:microsoft.com/office/officeart/2005/8/layout/StepDownProcess"/>
    <dgm:cxn modelId="{F3C07D57-62DB-454A-AD0C-FD645E36381C}" type="presParOf" srcId="{1360E544-E1BD-482B-BE39-E04162625F67}" destId="{0A4E8738-585D-47F2-A5B2-50644D1D4706}" srcOrd="3" destOrd="0" presId="urn:microsoft.com/office/officeart/2005/8/layout/StepDownProcess"/>
    <dgm:cxn modelId="{2070B432-86F7-4FFE-9DB4-E479FF627C34}" type="presParOf" srcId="{1360E544-E1BD-482B-BE39-E04162625F67}" destId="{E2988858-007C-4A0A-BDA6-2E8E393A4745}" srcOrd="4" destOrd="0" presId="urn:microsoft.com/office/officeart/2005/8/layout/StepDownProcess"/>
    <dgm:cxn modelId="{2B0480D4-F6BB-4D02-8FB7-060772C5BE2A}"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CF0668-A745-4020-9F51-C5DAD73042A6}">
      <dgm:prSet phldrT="[Text]" custT="1"/>
      <dgm:spPr/>
      <dgm:t>
        <a:bodyPr/>
        <a:lstStyle/>
        <a:p>
          <a:r>
            <a:rPr lang="sr-Latn-ME" sz="1200" b="0" dirty="0" smtClean="0">
              <a:solidFill>
                <a:schemeClr val="tx1"/>
              </a:solidFill>
              <a:effectLst/>
              <a:latin typeface="Arial Nova" panose="020B0504020202020204" pitchFamily="34" charset="0"/>
            </a:rPr>
            <a:t>U momentu naručivanja, Omega nije obavezana ugovorima, te je jasno priroda i sadrzina zabrane takva da ima kapacitet da ograniči buduće </a:t>
          </a:r>
          <a:r>
            <a:rPr lang="sr-Latn-ME" sz="1100" b="0" dirty="0" smtClean="0">
              <a:solidFill>
                <a:schemeClr val="tx1"/>
              </a:solidFill>
              <a:effectLst/>
              <a:latin typeface="Arial Nova" panose="020B0504020202020204" pitchFamily="34" charset="0"/>
            </a:rPr>
            <a:t>odnose strana.</a:t>
          </a:r>
        </a:p>
        <a:p>
          <a:r>
            <a:rPr lang="sr-Latn-ME" sz="1200" b="0" dirty="0" smtClean="0">
              <a:solidFill>
                <a:schemeClr val="tx1"/>
              </a:solidFill>
              <a:effectLst/>
              <a:latin typeface="Arial Nova" panose="020B0504020202020204" pitchFamily="34" charset="0"/>
            </a:rPr>
            <a:t>Postavljeno pitanje se odnosi na tumaćenje kom.prava, i očigledno ima veze sa faktičkim stanjem glavnog postupka.  </a:t>
          </a: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200" b="0" dirty="0" smtClean="0">
              <a:solidFill>
                <a:schemeClr val="tx1"/>
              </a:solidFill>
              <a:latin typeface="Arial Nova" panose="020B0504020202020204" pitchFamily="34" charset="0"/>
            </a:rPr>
            <a:t>Sud može odbiti da odlučuje o pp, ako je očigledno da tumačenje kom.prava nema veze sa činjenicama, kada je problem hipotetičan, ili kada sud nema dovoljno faktičkih ili pravnihs informacija da bi o predmetu odlučivao. </a:t>
          </a:r>
          <a:endParaRPr lang="en-US" sz="1200" b="0" dirty="0">
            <a:solidFill>
              <a:schemeClr val="tx1"/>
            </a:solidFill>
            <a:latin typeface="Arial Nova" panose="020B0504020202020204" pitchFamily="34" charset="0"/>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400" b="0" dirty="0" smtClean="0">
              <a:solidFill>
                <a:schemeClr val="tx1"/>
              </a:solidFill>
              <a:latin typeface="Arial Nova" panose="020B0504020202020204" pitchFamily="34" charset="0"/>
            </a:rPr>
            <a:t>Sudska praksa: na nacionalnim je sudovima </a:t>
          </a:r>
          <a:r>
            <a:rPr lang="sr-Latn-ME" sz="1200" b="0" dirty="0" smtClean="0">
              <a:solidFill>
                <a:schemeClr val="tx1"/>
              </a:solidFill>
              <a:latin typeface="Arial Nova" panose="020B0504020202020204" pitchFamily="34" charset="0"/>
            </a:rPr>
            <a:t>da </a:t>
          </a:r>
          <a:r>
            <a:rPr lang="sr-Latn-ME" sz="1400" b="0" dirty="0" smtClean="0">
              <a:solidFill>
                <a:schemeClr val="tx1"/>
              </a:solidFill>
              <a:latin typeface="Arial Nova" panose="020B0504020202020204" pitchFamily="34" charset="0"/>
            </a:rPr>
            <a:t>za </a:t>
          </a:r>
          <a:r>
            <a:rPr lang="sr-Latn-ME" sz="1200" b="0" dirty="0" smtClean="0">
              <a:solidFill>
                <a:schemeClr val="tx1"/>
              </a:solidFill>
              <a:latin typeface="Arial Nova" panose="020B0504020202020204" pitchFamily="34" charset="0"/>
            </a:rPr>
            <a:t>svaki predmet shodno procjenoj potrebi i važnosti -  iniciranju postup</a:t>
          </a:r>
          <a:r>
            <a:rPr lang="en-GB" sz="1200" b="0" dirty="0" err="1" smtClean="0">
              <a:solidFill>
                <a:schemeClr val="tx1"/>
              </a:solidFill>
              <a:latin typeface="Arial Nova" panose="020B0504020202020204" pitchFamily="34" charset="0"/>
            </a:rPr>
            <a:t>ak</a:t>
          </a:r>
          <a:r>
            <a:rPr lang="sr-Latn-ME" sz="1200" b="0" dirty="0" smtClean="0">
              <a:solidFill>
                <a:schemeClr val="tx1"/>
              </a:solidFill>
              <a:latin typeface="Arial Nova" panose="020B0504020202020204" pitchFamily="34" charset="0"/>
            </a:rPr>
            <a:t> prethodnog pitanja.</a:t>
          </a:r>
          <a:endParaRPr lang="sr-Latn-ME" sz="1400" b="0" dirty="0" smtClean="0">
            <a:solidFill>
              <a:schemeClr val="tx1"/>
            </a:solidFill>
            <a:latin typeface="Arial Nova" panose="020B0504020202020204" pitchFamily="34" charset="0"/>
          </a:endParaRPr>
        </a:p>
        <a:p>
          <a:r>
            <a:rPr lang="sr-Latn-ME" sz="1400" b="0" dirty="0" smtClean="0">
              <a:solidFill>
                <a:schemeClr val="tx1"/>
              </a:solidFill>
              <a:latin typeface="Arial Nova" panose="020B0504020202020204" pitchFamily="34" charset="0"/>
            </a:rPr>
            <a:t>U principu, uvijek kada je riječ o tumačenju komunitarnog prava, </a:t>
          </a:r>
          <a:r>
            <a:rPr lang="sr-Latn-ME" sz="1400" b="1" dirty="0" smtClean="0">
              <a:solidFill>
                <a:schemeClr val="tx1"/>
              </a:solidFill>
              <a:latin typeface="Arial Nova" panose="020B0504020202020204" pitchFamily="34" charset="0"/>
            </a:rPr>
            <a:t>Sud je obavezan </a:t>
          </a:r>
          <a:r>
            <a:rPr lang="sr-Latn-ME" sz="1400" b="0" dirty="0" smtClean="0">
              <a:solidFill>
                <a:schemeClr val="tx1"/>
              </a:solidFill>
              <a:latin typeface="Arial Nova" panose="020B0504020202020204" pitchFamily="34" charset="0"/>
            </a:rPr>
            <a:t>na donošenje odluke.  </a:t>
          </a:r>
          <a:endParaRPr lang="en-US" sz="1400" b="0" dirty="0">
            <a:solidFill>
              <a:schemeClr val="tx1"/>
            </a:solidFill>
            <a:latin typeface="Arial Nova" panose="020B0504020202020204" pitchFamily="34" charset="0"/>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sr-Latn-ME" sz="1400" b="0" dirty="0" smtClean="0">
              <a:solidFill>
                <a:schemeClr val="tx1"/>
              </a:solidFill>
              <a:latin typeface="Arial Nova" panose="020B0504020202020204" pitchFamily="34" charset="0"/>
            </a:rPr>
            <a:t>Zabrana nije uticala ni ni jednu prekograničnu operaciju, te se time ne mogu ograničiti osnovne slobode garantovane Konvencijom.</a:t>
          </a:r>
        </a:p>
        <a:p>
          <a:r>
            <a:rPr lang="sr-Latn-ME" sz="1200" b="0" dirty="0" smtClean="0">
              <a:solidFill>
                <a:schemeClr val="tx1"/>
              </a:solidFill>
              <a:latin typeface="Arial Nova" panose="020B0504020202020204" pitchFamily="34" charset="0"/>
            </a:rPr>
            <a:t>Na dan izdavanja zabrane, dogovorena instalacija nije dostavljena,</a:t>
          </a:r>
          <a:r>
            <a:rPr lang="sr-Latn-ME" sz="1400" b="0" dirty="0" smtClean="0">
              <a:solidFill>
                <a:schemeClr val="tx1"/>
              </a:solidFill>
              <a:latin typeface="Arial Nova" panose="020B0504020202020204" pitchFamily="34" charset="0"/>
            </a:rPr>
            <a:t> </a:t>
          </a:r>
          <a:r>
            <a:rPr lang="sr-Latn-ME" sz="1200" b="0" dirty="0" smtClean="0">
              <a:solidFill>
                <a:schemeClr val="tx1"/>
              </a:solidFill>
              <a:latin typeface="Arial Nova" panose="020B0504020202020204" pitchFamily="34" charset="0"/>
            </a:rPr>
            <a:t>a ugovor o franšizi nije zahtijevao da Omega zatraži ad</a:t>
          </a:r>
          <a:r>
            <a:rPr lang="en-GB" sz="1200" b="0" dirty="0" smtClean="0">
              <a:solidFill>
                <a:schemeClr val="tx1"/>
              </a:solidFill>
              <a:latin typeface="Arial Nova" panose="020B0504020202020204" pitchFamily="34" charset="0"/>
            </a:rPr>
            <a:t>a</a:t>
          </a:r>
          <a:r>
            <a:rPr lang="sr-Latn-ME" sz="1200" b="0" dirty="0" smtClean="0">
              <a:solidFill>
                <a:schemeClr val="tx1"/>
              </a:solidFill>
              <a:latin typeface="Arial Nova" panose="020B0504020202020204" pitchFamily="34" charset="0"/>
            </a:rPr>
            <a:t>ptaciju igre koja je predmet zabrane</a:t>
          </a:r>
          <a:endParaRPr lang="en-US" sz="1600" b="0" dirty="0">
            <a:solidFill>
              <a:schemeClr val="tx1"/>
            </a:solidFill>
            <a:latin typeface="Arial Nova" panose="020B0504020202020204" pitchFamily="34" charset="0"/>
          </a:endParaRPr>
        </a:p>
      </dgm:t>
    </dgm:pt>
    <dgm:pt modelId="{D3FCD0AA-38E3-4999-B7BF-D0449212BD01}" type="sibTrans" cxnId="{740FD99C-95C1-484C-921E-C051F7510AA9}">
      <dgm:prSet/>
      <dgm:spPr/>
      <dgm:t>
        <a:bodyPr/>
        <a:lstStyle/>
        <a:p>
          <a:endParaRPr lang="en-US" sz="1600">
            <a:solidFill>
              <a:schemeClr val="tx1"/>
            </a:solidFill>
            <a:latin typeface="Arial Nova" panose="020B0504020202020204" pitchFamily="34" charset="0"/>
          </a:endParaRPr>
        </a:p>
      </dgm:t>
    </dgm:pt>
    <dgm:pt modelId="{FD7744B0-6B61-4CEB-886C-1F440CABF8C0}" type="parTrans" cxnId="{740FD99C-95C1-484C-921E-C051F7510AA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4"/>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4"/>
      <dgm:spPr/>
    </dgm:pt>
    <dgm:pt modelId="{6D27F275-CCB3-4A8E-A332-9400D45617EC}" type="pres">
      <dgm:prSet presAssocID="{9EAB60A9-A96C-4B37-BC6C-D84E1286CF07}" presName="dstNode" presStyleLbl="node1" presStyleIdx="0" presStyleCnt="4"/>
      <dgm:spPr/>
    </dgm:pt>
    <dgm:pt modelId="{0AC8C4E0-FCA3-460A-87D7-243FDD22B02C}" type="pres">
      <dgm:prSet presAssocID="{801DF265-7A76-4996-8E25-9B50289EDCB3}" presName="text_1" presStyleLbl="node1" presStyleIdx="0" presStyleCnt="4" custLinFactNeighborX="443" custLinFactNeighborY="2310">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4"/>
      <dgm:spPr/>
    </dgm:pt>
    <dgm:pt modelId="{3BFC3A55-9BD3-4D14-BD69-ECE5E7374236}" type="pres">
      <dgm:prSet presAssocID="{547CECAA-6F44-4922-94C6-5D943E6C426F}" presName="text_2" presStyleLbl="node1" presStyleIdx="1" presStyleCnt="4" custLinFactNeighborX="661" custLinFactNeighborY="2807">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4"/>
      <dgm:spPr/>
    </dgm:pt>
    <dgm:pt modelId="{6B90D7BD-734D-4688-90EC-F3824443640F}" type="pres">
      <dgm:prSet presAssocID="{7C69EF9B-D561-425C-B838-195E8ADD4C48}" presName="text_3" presStyleLbl="node1" presStyleIdx="2" presStyleCnt="4" custLinFactNeighborX="366" custLinFactNeighborY="2802">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4"/>
      <dgm:spPr/>
    </dgm:pt>
    <dgm:pt modelId="{C0B8B4C3-DB97-46CB-B444-436E73B42A3C}" type="pres">
      <dgm:prSet presAssocID="{7ECF0668-A745-4020-9F51-C5DAD73042A6}" presName="text_4" presStyleLbl="node1" presStyleIdx="3" presStyleCnt="4" custScaleX="101961" custLinFactNeighborX="-280" custLinFactNeighborY="1185">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4"/>
      <dgm:spPr/>
    </dgm:pt>
  </dgm:ptLst>
  <dgm:cxnLst>
    <dgm:cxn modelId="{6D8C612B-6FD1-402B-9D61-B977506FD33A}" srcId="{9EAB60A9-A96C-4B37-BC6C-D84E1286CF07}" destId="{547CECAA-6F44-4922-94C6-5D943E6C426F}" srcOrd="1" destOrd="0" parTransId="{6FAA4385-7F10-4217-9B95-334F49B0B5C1}" sibTransId="{BE6A276E-8E45-4D94-A972-94DB8F765958}"/>
    <dgm:cxn modelId="{333A2BEA-8B0F-4015-A89E-5B688E900C24}" srcId="{9EAB60A9-A96C-4B37-BC6C-D84E1286CF07}" destId="{7C69EF9B-D561-425C-B838-195E8ADD4C48}" srcOrd="2" destOrd="0" parTransId="{6533AC88-4D7D-45E9-BEE5-FB48DA26A109}" sibTransId="{7176B00D-B45C-42AE-929F-8D2A35591B93}"/>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9E0D7CE6-B0DD-45A2-B613-6FB916FFF42F}" type="presOf" srcId="{801DF265-7A76-4996-8E25-9B50289EDCB3}" destId="{0AC8C4E0-FCA3-460A-87D7-243FDD22B02C}" srcOrd="0" destOrd="0" presId="urn:microsoft.com/office/officeart/2008/layout/VerticalCurvedList"/>
    <dgm:cxn modelId="{E1291062-1FDC-4801-BDE8-6F84BC33750C}" type="presOf" srcId="{7ECF0668-A745-4020-9F51-C5DAD73042A6}" destId="{C0B8B4C3-DB97-46CB-B444-436E73B42A3C}" srcOrd="0" destOrd="0" presId="urn:microsoft.com/office/officeart/2008/layout/VerticalCurvedList"/>
    <dgm:cxn modelId="{E93FD01D-CE58-4FB9-9BD7-78A8FE7D03BB}" type="presOf" srcId="{D3FCD0AA-38E3-4999-B7BF-D0449212BD01}" destId="{E11FBE03-8D96-4319-8E03-118A74A3A5A2}" srcOrd="0" destOrd="0" presId="urn:microsoft.com/office/officeart/2008/layout/VerticalCurvedList"/>
    <dgm:cxn modelId="{99B2DDFC-697D-416C-AE4D-4A817F3F4217}" type="presOf" srcId="{7C69EF9B-D561-425C-B838-195E8ADD4C48}" destId="{6B90D7BD-734D-4688-90EC-F3824443640F}" srcOrd="0" destOrd="0" presId="urn:microsoft.com/office/officeart/2008/layout/VerticalCurvedList"/>
    <dgm:cxn modelId="{6DD6CDF5-615E-467A-8901-9E274BD81966}" type="presOf" srcId="{9EAB60A9-A96C-4B37-BC6C-D84E1286CF07}" destId="{D1750B9F-6D4E-49A4-AEA9-77071C212097}" srcOrd="0" destOrd="0" presId="urn:microsoft.com/office/officeart/2008/layout/VerticalCurvedList"/>
    <dgm:cxn modelId="{D7EF1395-4E94-4051-89D6-9BDE0A6C10C2}" type="presOf" srcId="{547CECAA-6F44-4922-94C6-5D943E6C426F}" destId="{3BFC3A55-9BD3-4D14-BD69-ECE5E7374236}" srcOrd="0" destOrd="0" presId="urn:microsoft.com/office/officeart/2008/layout/VerticalCurvedList"/>
    <dgm:cxn modelId="{C448218F-FCC2-434F-978A-B997231804C0}" type="presParOf" srcId="{D1750B9F-6D4E-49A4-AEA9-77071C212097}" destId="{63A1BB9B-43F9-43C7-B76B-BC708AE67AB7}" srcOrd="0" destOrd="0" presId="urn:microsoft.com/office/officeart/2008/layout/VerticalCurvedList"/>
    <dgm:cxn modelId="{E1A9627A-8CC1-4272-B223-55E60D44E327}" type="presParOf" srcId="{63A1BB9B-43F9-43C7-B76B-BC708AE67AB7}" destId="{EF4E4D6F-DFBC-4A68-92B4-300EA3ACFEBE}" srcOrd="0" destOrd="0" presId="urn:microsoft.com/office/officeart/2008/layout/VerticalCurvedList"/>
    <dgm:cxn modelId="{94263717-E922-4577-ADC9-AB62B6CF7308}" type="presParOf" srcId="{EF4E4D6F-DFBC-4A68-92B4-300EA3ACFEBE}" destId="{91E25DAD-14E3-4B61-9D51-84A6AF415938}" srcOrd="0" destOrd="0" presId="urn:microsoft.com/office/officeart/2008/layout/VerticalCurvedList"/>
    <dgm:cxn modelId="{49098062-99AB-4473-B952-5A5BFD22751B}" type="presParOf" srcId="{EF4E4D6F-DFBC-4A68-92B4-300EA3ACFEBE}" destId="{E11FBE03-8D96-4319-8E03-118A74A3A5A2}" srcOrd="1" destOrd="0" presId="urn:microsoft.com/office/officeart/2008/layout/VerticalCurvedList"/>
    <dgm:cxn modelId="{7A00173C-3526-4F3F-905F-83FE4BB2B1C6}" type="presParOf" srcId="{EF4E4D6F-DFBC-4A68-92B4-300EA3ACFEBE}" destId="{EB8E3B2C-EECE-4C98-B0A7-D453191B68F0}" srcOrd="2" destOrd="0" presId="urn:microsoft.com/office/officeart/2008/layout/VerticalCurvedList"/>
    <dgm:cxn modelId="{F533B002-C870-43BD-82CD-F2C321390E24}" type="presParOf" srcId="{EF4E4D6F-DFBC-4A68-92B4-300EA3ACFEBE}" destId="{6D27F275-CCB3-4A8E-A332-9400D45617EC}" srcOrd="3" destOrd="0" presId="urn:microsoft.com/office/officeart/2008/layout/VerticalCurvedList"/>
    <dgm:cxn modelId="{C2CA7611-171A-44E7-A01F-E0A30C1DD2B1}" type="presParOf" srcId="{63A1BB9B-43F9-43C7-B76B-BC708AE67AB7}" destId="{0AC8C4E0-FCA3-460A-87D7-243FDD22B02C}" srcOrd="1" destOrd="0" presId="urn:microsoft.com/office/officeart/2008/layout/VerticalCurvedList"/>
    <dgm:cxn modelId="{DA20D13B-CD02-41B5-8817-2505EED06C72}" type="presParOf" srcId="{63A1BB9B-43F9-43C7-B76B-BC708AE67AB7}" destId="{AD17FFAE-EBC4-4936-8F38-72AF030A5D67}" srcOrd="2" destOrd="0" presId="urn:microsoft.com/office/officeart/2008/layout/VerticalCurvedList"/>
    <dgm:cxn modelId="{36A6310E-83D6-4F76-BAD0-4E7D4E46F067}" type="presParOf" srcId="{AD17FFAE-EBC4-4936-8F38-72AF030A5D67}" destId="{D5371005-CAA9-4882-978A-901C0F47A587}" srcOrd="0" destOrd="0" presId="urn:microsoft.com/office/officeart/2008/layout/VerticalCurvedList"/>
    <dgm:cxn modelId="{BF2FDCFD-E410-477C-A0C2-2C28DA48DFF3}" type="presParOf" srcId="{63A1BB9B-43F9-43C7-B76B-BC708AE67AB7}" destId="{3BFC3A55-9BD3-4D14-BD69-ECE5E7374236}" srcOrd="3" destOrd="0" presId="urn:microsoft.com/office/officeart/2008/layout/VerticalCurvedList"/>
    <dgm:cxn modelId="{FCF0D82D-1E33-43FB-B831-6FD32553AD73}" type="presParOf" srcId="{63A1BB9B-43F9-43C7-B76B-BC708AE67AB7}" destId="{B4D684F2-2297-430D-9698-AEE8AB340DAE}" srcOrd="4" destOrd="0" presId="urn:microsoft.com/office/officeart/2008/layout/VerticalCurvedList"/>
    <dgm:cxn modelId="{D2127D7F-7C61-45EB-8CF7-97C00A5E6C6B}" type="presParOf" srcId="{B4D684F2-2297-430D-9698-AEE8AB340DAE}" destId="{327255F2-4268-4665-8713-B5677939F239}" srcOrd="0" destOrd="0" presId="urn:microsoft.com/office/officeart/2008/layout/VerticalCurvedList"/>
    <dgm:cxn modelId="{B27E70B5-6EBC-47A3-B58B-CB3954C72710}" type="presParOf" srcId="{63A1BB9B-43F9-43C7-B76B-BC708AE67AB7}" destId="{6B90D7BD-734D-4688-90EC-F3824443640F}" srcOrd="5" destOrd="0" presId="urn:microsoft.com/office/officeart/2008/layout/VerticalCurvedList"/>
    <dgm:cxn modelId="{203A6785-F70B-479B-940D-415E1D35156B}" type="presParOf" srcId="{63A1BB9B-43F9-43C7-B76B-BC708AE67AB7}" destId="{91314C24-E63A-41E4-8F03-FAF3E561E3A5}" srcOrd="6" destOrd="0" presId="urn:microsoft.com/office/officeart/2008/layout/VerticalCurvedList"/>
    <dgm:cxn modelId="{92DC90B7-22E2-4B9F-A95C-F3CC58DC6B6A}" type="presParOf" srcId="{91314C24-E63A-41E4-8F03-FAF3E561E3A5}" destId="{7AFC6B68-AE99-4957-AA79-2A2B8EB709BC}" srcOrd="0" destOrd="0" presId="urn:microsoft.com/office/officeart/2008/layout/VerticalCurvedList"/>
    <dgm:cxn modelId="{9E656DD3-9EB5-4F0A-8800-E301092E0991}" type="presParOf" srcId="{63A1BB9B-43F9-43C7-B76B-BC708AE67AB7}" destId="{C0B8B4C3-DB97-46CB-B444-436E73B42A3C}" srcOrd="7" destOrd="0" presId="urn:microsoft.com/office/officeart/2008/layout/VerticalCurvedList"/>
    <dgm:cxn modelId="{65F4C4BF-E23B-4784-A3B8-09895642BDD3}" type="presParOf" srcId="{63A1BB9B-43F9-43C7-B76B-BC708AE67AB7}" destId="{D6772F21-C0E5-47A4-9323-457EB95CD17D}" srcOrd="8" destOrd="0" presId="urn:microsoft.com/office/officeart/2008/layout/VerticalCurvedList"/>
    <dgm:cxn modelId="{C21B0922-85FB-4BF2-A230-60D0C58D74D3}" type="presParOf" srcId="{D6772F21-C0E5-47A4-9323-457EB95CD17D}" destId="{655E5B67-5B0B-4885-9477-B1178D5299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9E7434-A74D-4D2F-8B0F-AF718D95F99D}"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n-US"/>
        </a:p>
      </dgm:t>
    </dgm:pt>
    <dgm:pt modelId="{9E14FFD5-1F52-4DA2-9F0C-C2FC09D7F05E}">
      <dgm:prSet phldrT="[Text]" custT="1"/>
      <dgm:spPr/>
      <dgm:t>
        <a:bodyPr/>
        <a:lstStyle/>
        <a:p>
          <a:r>
            <a:rPr lang="sr-Latn-ME" sz="1600" b="0" dirty="0" smtClean="0"/>
            <a:t>Zabrana ekonomske aktivnosti radi zaštite ustavne vrijednosti „ljudskog dostojanstvo“</a:t>
          </a:r>
          <a:endParaRPr lang="en-US" sz="1600" b="0" dirty="0"/>
        </a:p>
      </dgm:t>
    </dgm:pt>
    <dgm:pt modelId="{3FE74ED1-FF2B-4538-AB75-EB90E5F40A5B}" type="parTrans" cxnId="{F132F495-C0B2-43E7-A336-B2696CBDA813}">
      <dgm:prSet/>
      <dgm:spPr/>
      <dgm:t>
        <a:bodyPr/>
        <a:lstStyle/>
        <a:p>
          <a:endParaRPr lang="en-US"/>
        </a:p>
      </dgm:t>
    </dgm:pt>
    <dgm:pt modelId="{A478E411-08BC-478D-90E3-925FF18E9919}" type="sibTrans" cxnId="{F132F495-C0B2-43E7-A336-B2696CBDA813}">
      <dgm:prSet/>
      <dgm:spPr/>
      <dgm:t>
        <a:bodyPr/>
        <a:lstStyle/>
        <a:p>
          <a:endParaRPr lang="en-US"/>
        </a:p>
      </dgm:t>
    </dgm:pt>
    <dgm:pt modelId="{F139D42F-74B2-480D-9E02-CDB5D196B0EB}">
      <dgm:prSet phldrT="[Text]" custT="1"/>
      <dgm:spPr/>
      <dgm:t>
        <a:bodyPr/>
        <a:lstStyle/>
        <a:p>
          <a:r>
            <a:rPr lang="sr-Latn-ME" sz="1200" b="0" dirty="0" smtClean="0"/>
            <a:t>Schindler: Osnovne slobode</a:t>
          </a:r>
          <a:r>
            <a:rPr lang="en-GB" sz="1200" b="0" dirty="0" smtClean="0"/>
            <a:t> je </a:t>
          </a:r>
          <a:r>
            <a:rPr lang="en-GB" sz="1200" b="0" dirty="0" err="1" smtClean="0"/>
            <a:t>mogu</a:t>
          </a:r>
          <a:r>
            <a:rPr lang="sr-Latn-ME" sz="1200" b="0" dirty="0" smtClean="0"/>
            <a:t>će ograničiti samo ako ograničenje počiva na zajedničkom pravnom konceptu (CLT</a:t>
          </a:r>
          <a:r>
            <a:rPr lang="sr-Latn-ME" sz="1200" b="0" smtClean="0"/>
            <a:t>) ... Do koje </a:t>
          </a:r>
          <a:r>
            <a:rPr lang="sr-Latn-ME" sz="1200" b="0" dirty="0" smtClean="0"/>
            <a:t>granice, kog obima</a:t>
          </a:r>
          <a:r>
            <a:rPr lang="sr-Latn-ME" sz="1200" b="0" smtClean="0"/>
            <a:t>, ograničenje može </a:t>
          </a:r>
          <a:r>
            <a:rPr lang="sr-Latn-ME" sz="1200" b="0" dirty="0" smtClean="0"/>
            <a:t>da postoji...</a:t>
          </a:r>
          <a:endParaRPr lang="en-US" sz="1200" b="0" dirty="0"/>
        </a:p>
      </dgm:t>
    </dgm:pt>
    <dgm:pt modelId="{F254387B-8ACA-418B-9C07-A43182239431}" type="parTrans" cxnId="{F551EE0F-E66E-432A-A791-B2ED169ABE2B}">
      <dgm:prSet/>
      <dgm:spPr/>
      <dgm:t>
        <a:bodyPr/>
        <a:lstStyle/>
        <a:p>
          <a:endParaRPr lang="en-US"/>
        </a:p>
      </dgm:t>
    </dgm:pt>
    <dgm:pt modelId="{272C5A99-C01E-4D91-BD2B-0C2EF198115F}" type="sibTrans" cxnId="{F551EE0F-E66E-432A-A791-B2ED169ABE2B}">
      <dgm:prSet/>
      <dgm:spPr/>
      <dgm:t>
        <a:bodyPr/>
        <a:lstStyle/>
        <a:p>
          <a:endParaRPr lang="en-US"/>
        </a:p>
      </dgm:t>
    </dgm:pt>
    <dgm:pt modelId="{FE6A75FF-36F8-4C7B-BB19-BDE7217EE32C}">
      <dgm:prSet phldrT="[Text]" custT="1"/>
      <dgm:spPr/>
      <dgm:t>
        <a:bodyPr/>
        <a:lstStyle/>
        <a:p>
          <a:r>
            <a:rPr lang="sr-Latn-ME" sz="1400" b="0" dirty="0" smtClean="0"/>
            <a:t>Mogućnost države članice da ograniči slobode garantovane UGOVOROM</a:t>
          </a:r>
          <a:r>
            <a:rPr lang="en-GB" sz="1400" b="0" dirty="0" smtClean="0"/>
            <a:t>?</a:t>
          </a:r>
          <a:r>
            <a:rPr lang="sr-Latn-ME" sz="1400" b="0" dirty="0" smtClean="0"/>
            <a:t> </a:t>
          </a:r>
          <a:endParaRPr lang="en-US" sz="1400" b="0" dirty="0"/>
        </a:p>
      </dgm:t>
    </dgm:pt>
    <dgm:pt modelId="{165FCE70-E026-4BD2-8F2F-A8424DAEE7EB}" type="sibTrans" cxnId="{733C13B6-961A-4102-ABB9-58661353D77D}">
      <dgm:prSet/>
      <dgm:spPr/>
      <dgm:t>
        <a:bodyPr/>
        <a:lstStyle/>
        <a:p>
          <a:endParaRPr lang="en-US"/>
        </a:p>
      </dgm:t>
    </dgm:pt>
    <dgm:pt modelId="{09AEFDF8-085E-4A59-A5C0-5AF75E9B512A}" type="parTrans" cxnId="{733C13B6-961A-4102-ABB9-58661353D77D}">
      <dgm:prSet/>
      <dgm:spPr/>
      <dgm:t>
        <a:bodyPr/>
        <a:lstStyle/>
        <a:p>
          <a:endParaRPr lang="en-US"/>
        </a:p>
      </dgm:t>
    </dgm:pt>
    <dgm:pt modelId="{1360E544-E1BD-482B-BE39-E04162625F67}" type="pres">
      <dgm:prSet presAssocID="{B19E7434-A74D-4D2F-8B0F-AF718D95F99D}" presName="rootnode" presStyleCnt="0">
        <dgm:presLayoutVars>
          <dgm:chMax/>
          <dgm:chPref/>
          <dgm:dir/>
          <dgm:animLvl val="lvl"/>
        </dgm:presLayoutVars>
      </dgm:prSet>
      <dgm:spPr/>
      <dgm:t>
        <a:bodyPr/>
        <a:lstStyle/>
        <a:p>
          <a:endParaRPr lang="en-US"/>
        </a:p>
      </dgm:t>
    </dgm:pt>
    <dgm:pt modelId="{63508201-A7B3-4868-AC61-81FF05FA7846}" type="pres">
      <dgm:prSet presAssocID="{9E14FFD5-1F52-4DA2-9F0C-C2FC09D7F05E}" presName="composite" presStyleCnt="0"/>
      <dgm:spPr/>
    </dgm:pt>
    <dgm:pt modelId="{CFF8A6D3-3811-4542-AB24-B41B18928F61}" type="pres">
      <dgm:prSet presAssocID="{9E14FFD5-1F52-4DA2-9F0C-C2FC09D7F05E}" presName="bentUpArrow1" presStyleLbl="alignImgPlace1" presStyleIdx="0" presStyleCnt="2" custLinFactNeighborX="-1394" custLinFactNeighborY="17096"/>
      <dgm:spPr/>
    </dgm:pt>
    <dgm:pt modelId="{0349A534-912F-4C8A-BB49-C93118667643}" type="pres">
      <dgm:prSet presAssocID="{9E14FFD5-1F52-4DA2-9F0C-C2FC09D7F05E}" presName="ParentText" presStyleLbl="node1" presStyleIdx="0" presStyleCnt="3" custScaleX="159967" custLinFactX="-21107" custLinFactNeighborX="-100000" custLinFactNeighborY="4313">
        <dgm:presLayoutVars>
          <dgm:chMax val="1"/>
          <dgm:chPref val="1"/>
          <dgm:bulletEnabled val="1"/>
        </dgm:presLayoutVars>
      </dgm:prSet>
      <dgm:spPr/>
      <dgm:t>
        <a:bodyPr/>
        <a:lstStyle/>
        <a:p>
          <a:endParaRPr lang="en-US"/>
        </a:p>
      </dgm:t>
    </dgm:pt>
    <dgm:pt modelId="{1FCC5C60-773B-4428-B6DF-A02FF2728260}" type="pres">
      <dgm:prSet presAssocID="{9E14FFD5-1F52-4DA2-9F0C-C2FC09D7F05E}" presName="ChildText" presStyleLbl="revTx" presStyleIdx="0" presStyleCnt="2">
        <dgm:presLayoutVars>
          <dgm:chMax val="0"/>
          <dgm:chPref val="0"/>
          <dgm:bulletEnabled val="1"/>
        </dgm:presLayoutVars>
      </dgm:prSet>
      <dgm:spPr/>
      <dgm:t>
        <a:bodyPr/>
        <a:lstStyle/>
        <a:p>
          <a:endParaRPr lang="en-US"/>
        </a:p>
      </dgm:t>
    </dgm:pt>
    <dgm:pt modelId="{B8AFE043-E2E8-40B8-BA4B-AF77CF08CE50}" type="pres">
      <dgm:prSet presAssocID="{A478E411-08BC-478D-90E3-925FF18E9919}" presName="sibTrans" presStyleCnt="0"/>
      <dgm:spPr/>
    </dgm:pt>
    <dgm:pt modelId="{908385AC-AAC6-4C84-9596-86AA0233B525}" type="pres">
      <dgm:prSet presAssocID="{FE6A75FF-36F8-4C7B-BB19-BDE7217EE32C}" presName="composite" presStyleCnt="0"/>
      <dgm:spPr/>
    </dgm:pt>
    <dgm:pt modelId="{B38C2B75-8DCD-49D8-9D7F-BD9560A6142F}" type="pres">
      <dgm:prSet presAssocID="{FE6A75FF-36F8-4C7B-BB19-BDE7217EE32C}" presName="bentUpArrow1" presStyleLbl="alignImgPlace1" presStyleIdx="1" presStyleCnt="2" custLinFactX="47015" custLinFactNeighborX="100000" custLinFactNeighborY="16248"/>
      <dgm:spPr/>
    </dgm:pt>
    <dgm:pt modelId="{11780DC3-5658-44B3-B181-DFD1D125ADEE}" type="pres">
      <dgm:prSet presAssocID="{FE6A75FF-36F8-4C7B-BB19-BDE7217EE32C}" presName="ParentText" presStyleLbl="node1" presStyleIdx="1" presStyleCnt="3" custScaleX="142225" custScaleY="109476" custLinFactNeighborX="76633" custLinFactNeighborY="-13740">
        <dgm:presLayoutVars>
          <dgm:chMax val="1"/>
          <dgm:chPref val="1"/>
          <dgm:bulletEnabled val="1"/>
        </dgm:presLayoutVars>
      </dgm:prSet>
      <dgm:spPr/>
      <dgm:t>
        <a:bodyPr/>
        <a:lstStyle/>
        <a:p>
          <a:endParaRPr lang="en-US"/>
        </a:p>
      </dgm:t>
    </dgm:pt>
    <dgm:pt modelId="{2AA2711F-2E82-48EE-AA8F-E582645E64E6}" type="pres">
      <dgm:prSet presAssocID="{FE6A75FF-36F8-4C7B-BB19-BDE7217EE32C}" presName="ChildText" presStyleLbl="revTx" presStyleIdx="1" presStyleCnt="2" custScaleX="371458" custLinFactX="50766" custLinFactNeighborX="100000" custLinFactNeighborY="-69831">
        <dgm:presLayoutVars>
          <dgm:chMax val="0"/>
          <dgm:chPref val="0"/>
          <dgm:bulletEnabled val="1"/>
        </dgm:presLayoutVars>
      </dgm:prSet>
      <dgm:spPr/>
      <dgm:t>
        <a:bodyPr/>
        <a:lstStyle/>
        <a:p>
          <a:endParaRPr lang="en-US"/>
        </a:p>
      </dgm:t>
    </dgm:pt>
    <dgm:pt modelId="{0A4E8738-585D-47F2-A5B2-50644D1D4706}" type="pres">
      <dgm:prSet presAssocID="{165FCE70-E026-4BD2-8F2F-A8424DAEE7EB}" presName="sibTrans" presStyleCnt="0"/>
      <dgm:spPr/>
    </dgm:pt>
    <dgm:pt modelId="{E2988858-007C-4A0A-BDA6-2E8E393A4745}" type="pres">
      <dgm:prSet presAssocID="{F139D42F-74B2-480D-9E02-CDB5D196B0EB}" presName="composite" presStyleCnt="0"/>
      <dgm:spPr/>
    </dgm:pt>
    <dgm:pt modelId="{05A1FBEE-0B01-49C8-947B-A11E71ED5ECB}" type="pres">
      <dgm:prSet presAssocID="{F139D42F-74B2-480D-9E02-CDB5D196B0EB}" presName="ParentText" presStyleLbl="node1" presStyleIdx="2" presStyleCnt="3" custScaleX="140422" custLinFactX="49619" custLinFactNeighborX="100000" custLinFactNeighborY="-14459">
        <dgm:presLayoutVars>
          <dgm:chMax val="1"/>
          <dgm:chPref val="1"/>
          <dgm:bulletEnabled val="1"/>
        </dgm:presLayoutVars>
      </dgm:prSet>
      <dgm:spPr/>
      <dgm:t>
        <a:bodyPr/>
        <a:lstStyle/>
        <a:p>
          <a:endParaRPr lang="en-US"/>
        </a:p>
      </dgm:t>
    </dgm:pt>
  </dgm:ptLst>
  <dgm:cxnLst>
    <dgm:cxn modelId="{7AEC30B0-48D1-47B1-A30C-B39D36774766}" type="presOf" srcId="{9E14FFD5-1F52-4DA2-9F0C-C2FC09D7F05E}" destId="{0349A534-912F-4C8A-BB49-C93118667643}" srcOrd="0" destOrd="0" presId="urn:microsoft.com/office/officeart/2005/8/layout/StepDownProcess"/>
    <dgm:cxn modelId="{F551EE0F-E66E-432A-A791-B2ED169ABE2B}" srcId="{B19E7434-A74D-4D2F-8B0F-AF718D95F99D}" destId="{F139D42F-74B2-480D-9E02-CDB5D196B0EB}" srcOrd="2" destOrd="0" parTransId="{F254387B-8ACA-418B-9C07-A43182239431}" sibTransId="{272C5A99-C01E-4D91-BD2B-0C2EF198115F}"/>
    <dgm:cxn modelId="{733C13B6-961A-4102-ABB9-58661353D77D}" srcId="{B19E7434-A74D-4D2F-8B0F-AF718D95F99D}" destId="{FE6A75FF-36F8-4C7B-BB19-BDE7217EE32C}" srcOrd="1" destOrd="0" parTransId="{09AEFDF8-085E-4A59-A5C0-5AF75E9B512A}" sibTransId="{165FCE70-E026-4BD2-8F2F-A8424DAEE7EB}"/>
    <dgm:cxn modelId="{B87DA9D9-897F-4F2D-87A8-6F5FD5F4A027}" type="presOf" srcId="{B19E7434-A74D-4D2F-8B0F-AF718D95F99D}" destId="{1360E544-E1BD-482B-BE39-E04162625F67}" srcOrd="0" destOrd="0" presId="urn:microsoft.com/office/officeart/2005/8/layout/StepDownProcess"/>
    <dgm:cxn modelId="{CE7A2EF6-B945-424F-833F-695F2A549E80}" type="presOf" srcId="{FE6A75FF-36F8-4C7B-BB19-BDE7217EE32C}" destId="{11780DC3-5658-44B3-B181-DFD1D125ADEE}" srcOrd="0" destOrd="0" presId="urn:microsoft.com/office/officeart/2005/8/layout/StepDownProcess"/>
    <dgm:cxn modelId="{7806AA3E-BC5A-4BCD-A6D3-6907DDCA8FA4}" type="presOf" srcId="{F139D42F-74B2-480D-9E02-CDB5D196B0EB}" destId="{05A1FBEE-0B01-49C8-947B-A11E71ED5ECB}" srcOrd="0" destOrd="0" presId="urn:microsoft.com/office/officeart/2005/8/layout/StepDownProcess"/>
    <dgm:cxn modelId="{F132F495-C0B2-43E7-A336-B2696CBDA813}" srcId="{B19E7434-A74D-4D2F-8B0F-AF718D95F99D}" destId="{9E14FFD5-1F52-4DA2-9F0C-C2FC09D7F05E}" srcOrd="0" destOrd="0" parTransId="{3FE74ED1-FF2B-4538-AB75-EB90E5F40A5B}" sibTransId="{A478E411-08BC-478D-90E3-925FF18E9919}"/>
    <dgm:cxn modelId="{C6A6EFC6-CA2D-4A07-8DDC-33A0A9A4E19F}" type="presParOf" srcId="{1360E544-E1BD-482B-BE39-E04162625F67}" destId="{63508201-A7B3-4868-AC61-81FF05FA7846}" srcOrd="0" destOrd="0" presId="urn:microsoft.com/office/officeart/2005/8/layout/StepDownProcess"/>
    <dgm:cxn modelId="{C1686080-1949-45C0-A159-039151582128}" type="presParOf" srcId="{63508201-A7B3-4868-AC61-81FF05FA7846}" destId="{CFF8A6D3-3811-4542-AB24-B41B18928F61}" srcOrd="0" destOrd="0" presId="urn:microsoft.com/office/officeart/2005/8/layout/StepDownProcess"/>
    <dgm:cxn modelId="{9B5D8F04-9D70-4B26-B691-5A5C3C60D13B}" type="presParOf" srcId="{63508201-A7B3-4868-AC61-81FF05FA7846}" destId="{0349A534-912F-4C8A-BB49-C93118667643}" srcOrd="1" destOrd="0" presId="urn:microsoft.com/office/officeart/2005/8/layout/StepDownProcess"/>
    <dgm:cxn modelId="{3B23B1E4-AE41-4A0F-A2F5-76D7C050B1EE}" type="presParOf" srcId="{63508201-A7B3-4868-AC61-81FF05FA7846}" destId="{1FCC5C60-773B-4428-B6DF-A02FF2728260}" srcOrd="2" destOrd="0" presId="urn:microsoft.com/office/officeart/2005/8/layout/StepDownProcess"/>
    <dgm:cxn modelId="{A5124719-16A3-4E37-B471-C027475A6D23}" type="presParOf" srcId="{1360E544-E1BD-482B-BE39-E04162625F67}" destId="{B8AFE043-E2E8-40B8-BA4B-AF77CF08CE50}" srcOrd="1" destOrd="0" presId="urn:microsoft.com/office/officeart/2005/8/layout/StepDownProcess"/>
    <dgm:cxn modelId="{D3A1D913-2DAA-4E78-A487-9F97DDD4CC6C}" type="presParOf" srcId="{1360E544-E1BD-482B-BE39-E04162625F67}" destId="{908385AC-AAC6-4C84-9596-86AA0233B525}" srcOrd="2" destOrd="0" presId="urn:microsoft.com/office/officeart/2005/8/layout/StepDownProcess"/>
    <dgm:cxn modelId="{557F0E80-082B-4078-8EFC-8FE2C4FF88C3}" type="presParOf" srcId="{908385AC-AAC6-4C84-9596-86AA0233B525}" destId="{B38C2B75-8DCD-49D8-9D7F-BD9560A6142F}" srcOrd="0" destOrd="0" presId="urn:microsoft.com/office/officeart/2005/8/layout/StepDownProcess"/>
    <dgm:cxn modelId="{A3C048D1-79D8-4494-8F0B-5AE17764DE8A}" type="presParOf" srcId="{908385AC-AAC6-4C84-9596-86AA0233B525}" destId="{11780DC3-5658-44B3-B181-DFD1D125ADEE}" srcOrd="1" destOrd="0" presId="urn:microsoft.com/office/officeart/2005/8/layout/StepDownProcess"/>
    <dgm:cxn modelId="{2D3F3C54-9816-4EF9-9E5F-826B10DEA1EB}" type="presParOf" srcId="{908385AC-AAC6-4C84-9596-86AA0233B525}" destId="{2AA2711F-2E82-48EE-AA8F-E582645E64E6}" srcOrd="2" destOrd="0" presId="urn:microsoft.com/office/officeart/2005/8/layout/StepDownProcess"/>
    <dgm:cxn modelId="{6759206C-7AB2-45BA-B04D-D8C864338810}" type="presParOf" srcId="{1360E544-E1BD-482B-BE39-E04162625F67}" destId="{0A4E8738-585D-47F2-A5B2-50644D1D4706}" srcOrd="3" destOrd="0" presId="urn:microsoft.com/office/officeart/2005/8/layout/StepDownProcess"/>
    <dgm:cxn modelId="{F24849EB-4E31-4E4C-909E-351230D195D5}" type="presParOf" srcId="{1360E544-E1BD-482B-BE39-E04162625F67}" destId="{E2988858-007C-4A0A-BDA6-2E8E393A4745}" srcOrd="4" destOrd="0" presId="urn:microsoft.com/office/officeart/2005/8/layout/StepDownProcess"/>
    <dgm:cxn modelId="{8DE0D41C-55AE-43E3-913C-72C224C15FE5}" type="presParOf" srcId="{E2988858-007C-4A0A-BDA6-2E8E393A4745}" destId="{05A1FBEE-0B01-49C8-947B-A11E71ED5EC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AB60A9-A96C-4B37-BC6C-D84E1286C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CF0668-A745-4020-9F51-C5DAD73042A6}">
      <dgm:prSet phldrT="[Text]" custT="1"/>
      <dgm:spPr/>
      <dgm:t>
        <a:bodyPr/>
        <a:lstStyle/>
        <a:p>
          <a:r>
            <a:rPr lang="sr-Latn-ME" sz="1200" b="0" dirty="0" smtClean="0">
              <a:solidFill>
                <a:schemeClr val="tx1"/>
              </a:solidFill>
              <a:effectLst/>
              <a:latin typeface="Arial Nova" panose="020B0504020202020204" pitchFamily="34" charset="0"/>
            </a:rPr>
            <a:t>Ograničenje može biti opravdano razlozima javnog poretka, javne sigurnosti ili javnog zdravlja... U naredbi policije Bona se navodi da navedena aktivnost konstituiše opasnost za jedni poredak. Opasnost za ugrožavanje javnog poretka ovlašćuju policijske organe da preuzmu sve potrebne mjere.</a:t>
          </a:r>
        </a:p>
      </dgm:t>
    </dgm:pt>
    <dgm:pt modelId="{12C9CC8C-192B-4719-A54F-7B09857C3C00}" type="sibTrans" cxnId="{20DFC49E-4B4C-4347-9090-994B99E58C6F}">
      <dgm:prSet/>
      <dgm:spPr/>
      <dgm:t>
        <a:bodyPr/>
        <a:lstStyle/>
        <a:p>
          <a:endParaRPr lang="en-US"/>
        </a:p>
      </dgm:t>
    </dgm:pt>
    <dgm:pt modelId="{7AA34570-3881-46A8-BD6D-7202CA7F9470}" type="parTrans" cxnId="{20DFC49E-4B4C-4347-9090-994B99E58C6F}">
      <dgm:prSet/>
      <dgm:spPr/>
      <dgm:t>
        <a:bodyPr/>
        <a:lstStyle/>
        <a:p>
          <a:endParaRPr lang="en-US"/>
        </a:p>
      </dgm:t>
    </dgm:pt>
    <dgm:pt modelId="{7C69EF9B-D561-425C-B838-195E8ADD4C48}">
      <dgm:prSet custT="1"/>
      <dgm:spPr/>
      <dgm:t>
        <a:bodyPr/>
        <a:lstStyle/>
        <a:p>
          <a:r>
            <a:rPr lang="sr-Latn-ME" sz="1200" b="0" dirty="0" smtClean="0">
              <a:solidFill>
                <a:schemeClr val="tx1"/>
              </a:solidFill>
              <a:latin typeface="Arial Nova" panose="020B0504020202020204" pitchFamily="34" charset="0"/>
            </a:rPr>
            <a:t>Zabrana utiče na uvoz robe – samo kao oprema koje je dizajnirana za zabranjenu formu laserske igre, i da je to neizbježna posledica zabrane koje se odnosi na pružanje usluga. </a:t>
          </a:r>
          <a:endParaRPr lang="en-US" sz="1200" b="0" dirty="0">
            <a:solidFill>
              <a:schemeClr val="tx1"/>
            </a:solidFill>
            <a:latin typeface="Arial Nova" panose="020B0504020202020204" pitchFamily="34" charset="0"/>
          </a:endParaRPr>
        </a:p>
      </dgm:t>
    </dgm:pt>
    <dgm:pt modelId="{7176B00D-B45C-42AE-929F-8D2A35591B93}" type="sibTrans" cxnId="{333A2BEA-8B0F-4015-A89E-5B688E900C24}">
      <dgm:prSet/>
      <dgm:spPr/>
      <dgm:t>
        <a:bodyPr/>
        <a:lstStyle/>
        <a:p>
          <a:endParaRPr lang="en-US"/>
        </a:p>
      </dgm:t>
    </dgm:pt>
    <dgm:pt modelId="{6533AC88-4D7D-45E9-BEE5-FB48DA26A109}" type="parTrans" cxnId="{333A2BEA-8B0F-4015-A89E-5B688E900C24}">
      <dgm:prSet/>
      <dgm:spPr/>
      <dgm:t>
        <a:bodyPr/>
        <a:lstStyle/>
        <a:p>
          <a:endParaRPr lang="en-US"/>
        </a:p>
      </dgm:t>
    </dgm:pt>
    <dgm:pt modelId="{547CECAA-6F44-4922-94C6-5D943E6C426F}">
      <dgm:prSet phldrT="[Text]" custT="1"/>
      <dgm:spPr/>
      <dgm:t>
        <a:bodyPr/>
        <a:lstStyle/>
        <a:p>
          <a:r>
            <a:rPr lang="sr-Latn-ME" sz="1400" b="0" dirty="0" smtClean="0">
              <a:solidFill>
                <a:schemeClr val="tx1"/>
              </a:solidFill>
              <a:latin typeface="Arial Nova" panose="020B0504020202020204" pitchFamily="34" charset="0"/>
            </a:rPr>
            <a:t>Kada u istom predmetu nacionalna mjera „pogodi“ obje slobode –slobodu kretanja usluga i robe, Sud će u principu, ispitati samo jednu od ove dvije slobode, ako je u okolnostima slučaja, jasno da je jedna od ovih sloboda sekundarna </a:t>
          </a:r>
          <a:r>
            <a:rPr lang="sr-Latn-ME" sz="1200" b="0" dirty="0" smtClean="0">
              <a:solidFill>
                <a:schemeClr val="tx1"/>
              </a:solidFill>
              <a:latin typeface="Arial Nova" panose="020B0504020202020204" pitchFamily="34" charset="0"/>
            </a:rPr>
            <a:t>(Schindler, Canal Satelite D)</a:t>
          </a:r>
          <a:endParaRPr lang="en-US" sz="1400" b="0" dirty="0">
            <a:solidFill>
              <a:schemeClr val="tx1"/>
            </a:solidFill>
            <a:latin typeface="Arial Nova" panose="020B0504020202020204" pitchFamily="34" charset="0"/>
          </a:endParaRPr>
        </a:p>
      </dgm:t>
    </dgm:pt>
    <dgm:pt modelId="{BE6A276E-8E45-4D94-A972-94DB8F765958}" type="sibTrans" cxnId="{6D8C612B-6FD1-402B-9D61-B977506FD33A}">
      <dgm:prSet/>
      <dgm:spPr/>
      <dgm:t>
        <a:bodyPr/>
        <a:lstStyle/>
        <a:p>
          <a:endParaRPr lang="en-US"/>
        </a:p>
      </dgm:t>
    </dgm:pt>
    <dgm:pt modelId="{6FAA4385-7F10-4217-9B95-334F49B0B5C1}" type="parTrans" cxnId="{6D8C612B-6FD1-402B-9D61-B977506FD33A}">
      <dgm:prSet/>
      <dgm:spPr/>
      <dgm:t>
        <a:bodyPr/>
        <a:lstStyle/>
        <a:p>
          <a:endParaRPr lang="en-US"/>
        </a:p>
      </dgm:t>
    </dgm:pt>
    <dgm:pt modelId="{801DF265-7A76-4996-8E25-9B50289EDCB3}">
      <dgm:prSet phldrT="[Text]" custT="1"/>
      <dgm:spPr/>
      <dgm:t>
        <a:bodyPr/>
        <a:lstStyle/>
        <a:p>
          <a:r>
            <a:rPr lang="sr-Latn-ME" sz="1400" b="0" dirty="0" smtClean="0">
              <a:solidFill>
                <a:schemeClr val="tx1"/>
              </a:solidFill>
              <a:latin typeface="Arial Nova" panose="020B0504020202020204" pitchFamily="34" charset="0"/>
            </a:rPr>
            <a:t>Zabrana obavljanja ekonomske aktivnosti (u formi igre koje je razvijena od Pulser-a, i zakonito proizvedena u VB) utiče na slobodu kretanja usluga i roba (koja se garantuje svim država članicama) </a:t>
          </a:r>
          <a:endParaRPr lang="en-US" sz="1600" b="0" dirty="0">
            <a:solidFill>
              <a:schemeClr val="tx1"/>
            </a:solidFill>
            <a:latin typeface="Arial Nova" panose="020B0504020202020204" pitchFamily="34" charset="0"/>
          </a:endParaRPr>
        </a:p>
      </dgm:t>
    </dgm:pt>
    <dgm:pt modelId="{D3FCD0AA-38E3-4999-B7BF-D0449212BD01}" type="sibTrans" cxnId="{740FD99C-95C1-484C-921E-C051F7510AA9}">
      <dgm:prSet/>
      <dgm:spPr/>
      <dgm:t>
        <a:bodyPr/>
        <a:lstStyle/>
        <a:p>
          <a:endParaRPr lang="en-US" sz="1600">
            <a:solidFill>
              <a:schemeClr val="tx1"/>
            </a:solidFill>
            <a:latin typeface="Arial Nova" panose="020B0504020202020204" pitchFamily="34" charset="0"/>
          </a:endParaRPr>
        </a:p>
      </dgm:t>
    </dgm:pt>
    <dgm:pt modelId="{FD7744B0-6B61-4CEB-886C-1F440CABF8C0}" type="parTrans" cxnId="{740FD99C-95C1-484C-921E-C051F7510AA9}">
      <dgm:prSet/>
      <dgm:spPr/>
      <dgm:t>
        <a:bodyPr/>
        <a:lstStyle/>
        <a:p>
          <a:endParaRPr lang="en-US"/>
        </a:p>
      </dgm:t>
    </dgm:pt>
    <dgm:pt modelId="{D1750B9F-6D4E-49A4-AEA9-77071C212097}" type="pres">
      <dgm:prSet presAssocID="{9EAB60A9-A96C-4B37-BC6C-D84E1286CF07}" presName="Name0" presStyleCnt="0">
        <dgm:presLayoutVars>
          <dgm:chMax val="7"/>
          <dgm:chPref val="7"/>
          <dgm:dir/>
        </dgm:presLayoutVars>
      </dgm:prSet>
      <dgm:spPr/>
      <dgm:t>
        <a:bodyPr/>
        <a:lstStyle/>
        <a:p>
          <a:endParaRPr lang="en-US"/>
        </a:p>
      </dgm:t>
    </dgm:pt>
    <dgm:pt modelId="{63A1BB9B-43F9-43C7-B76B-BC708AE67AB7}" type="pres">
      <dgm:prSet presAssocID="{9EAB60A9-A96C-4B37-BC6C-D84E1286CF07}" presName="Name1" presStyleCnt="0"/>
      <dgm:spPr/>
    </dgm:pt>
    <dgm:pt modelId="{EF4E4D6F-DFBC-4A68-92B4-300EA3ACFEBE}" type="pres">
      <dgm:prSet presAssocID="{9EAB60A9-A96C-4B37-BC6C-D84E1286CF07}" presName="cycle" presStyleCnt="0"/>
      <dgm:spPr/>
    </dgm:pt>
    <dgm:pt modelId="{91E25DAD-14E3-4B61-9D51-84A6AF415938}" type="pres">
      <dgm:prSet presAssocID="{9EAB60A9-A96C-4B37-BC6C-D84E1286CF07}" presName="srcNode" presStyleLbl="node1" presStyleIdx="0" presStyleCnt="4"/>
      <dgm:spPr/>
    </dgm:pt>
    <dgm:pt modelId="{E11FBE03-8D96-4319-8E03-118A74A3A5A2}" type="pres">
      <dgm:prSet presAssocID="{9EAB60A9-A96C-4B37-BC6C-D84E1286CF07}" presName="conn" presStyleLbl="parChTrans1D2" presStyleIdx="0" presStyleCnt="1"/>
      <dgm:spPr/>
      <dgm:t>
        <a:bodyPr/>
        <a:lstStyle/>
        <a:p>
          <a:endParaRPr lang="en-US"/>
        </a:p>
      </dgm:t>
    </dgm:pt>
    <dgm:pt modelId="{EB8E3B2C-EECE-4C98-B0A7-D453191B68F0}" type="pres">
      <dgm:prSet presAssocID="{9EAB60A9-A96C-4B37-BC6C-D84E1286CF07}" presName="extraNode" presStyleLbl="node1" presStyleIdx="0" presStyleCnt="4"/>
      <dgm:spPr/>
    </dgm:pt>
    <dgm:pt modelId="{6D27F275-CCB3-4A8E-A332-9400D45617EC}" type="pres">
      <dgm:prSet presAssocID="{9EAB60A9-A96C-4B37-BC6C-D84E1286CF07}" presName="dstNode" presStyleLbl="node1" presStyleIdx="0" presStyleCnt="4"/>
      <dgm:spPr/>
    </dgm:pt>
    <dgm:pt modelId="{0AC8C4E0-FCA3-460A-87D7-243FDD22B02C}" type="pres">
      <dgm:prSet presAssocID="{801DF265-7A76-4996-8E25-9B50289EDCB3}" presName="text_1" presStyleLbl="node1" presStyleIdx="0" presStyleCnt="4" custLinFactNeighborX="443" custLinFactNeighborY="2310">
        <dgm:presLayoutVars>
          <dgm:bulletEnabled val="1"/>
        </dgm:presLayoutVars>
      </dgm:prSet>
      <dgm:spPr/>
      <dgm:t>
        <a:bodyPr/>
        <a:lstStyle/>
        <a:p>
          <a:endParaRPr lang="en-US"/>
        </a:p>
      </dgm:t>
    </dgm:pt>
    <dgm:pt modelId="{AD17FFAE-EBC4-4936-8F38-72AF030A5D67}" type="pres">
      <dgm:prSet presAssocID="{801DF265-7A76-4996-8E25-9B50289EDCB3}" presName="accent_1" presStyleCnt="0"/>
      <dgm:spPr/>
    </dgm:pt>
    <dgm:pt modelId="{D5371005-CAA9-4882-978A-901C0F47A587}" type="pres">
      <dgm:prSet presAssocID="{801DF265-7A76-4996-8E25-9B50289EDCB3}" presName="accentRepeatNode" presStyleLbl="solidFgAcc1" presStyleIdx="0" presStyleCnt="4"/>
      <dgm:spPr/>
    </dgm:pt>
    <dgm:pt modelId="{3BFC3A55-9BD3-4D14-BD69-ECE5E7374236}" type="pres">
      <dgm:prSet presAssocID="{547CECAA-6F44-4922-94C6-5D943E6C426F}" presName="text_2" presStyleLbl="node1" presStyleIdx="1" presStyleCnt="4" custLinFactNeighborX="667" custLinFactNeighborY="4103">
        <dgm:presLayoutVars>
          <dgm:bulletEnabled val="1"/>
        </dgm:presLayoutVars>
      </dgm:prSet>
      <dgm:spPr/>
      <dgm:t>
        <a:bodyPr/>
        <a:lstStyle/>
        <a:p>
          <a:endParaRPr lang="en-US"/>
        </a:p>
      </dgm:t>
    </dgm:pt>
    <dgm:pt modelId="{B4D684F2-2297-430D-9698-AEE8AB340DAE}" type="pres">
      <dgm:prSet presAssocID="{547CECAA-6F44-4922-94C6-5D943E6C426F}" presName="accent_2" presStyleCnt="0"/>
      <dgm:spPr/>
    </dgm:pt>
    <dgm:pt modelId="{327255F2-4268-4665-8713-B5677939F239}" type="pres">
      <dgm:prSet presAssocID="{547CECAA-6F44-4922-94C6-5D943E6C426F}" presName="accentRepeatNode" presStyleLbl="solidFgAcc1" presStyleIdx="1" presStyleCnt="4"/>
      <dgm:spPr/>
    </dgm:pt>
    <dgm:pt modelId="{6B90D7BD-734D-4688-90EC-F3824443640F}" type="pres">
      <dgm:prSet presAssocID="{7C69EF9B-D561-425C-B838-195E8ADD4C48}" presName="text_3" presStyleLbl="node1" presStyleIdx="2" presStyleCnt="4" custScaleX="100763" custLinFactNeighborX="366" custLinFactNeighborY="2802">
        <dgm:presLayoutVars>
          <dgm:bulletEnabled val="1"/>
        </dgm:presLayoutVars>
      </dgm:prSet>
      <dgm:spPr/>
      <dgm:t>
        <a:bodyPr/>
        <a:lstStyle/>
        <a:p>
          <a:endParaRPr lang="en-US"/>
        </a:p>
      </dgm:t>
    </dgm:pt>
    <dgm:pt modelId="{91314C24-E63A-41E4-8F03-FAF3E561E3A5}" type="pres">
      <dgm:prSet presAssocID="{7C69EF9B-D561-425C-B838-195E8ADD4C48}" presName="accent_3" presStyleCnt="0"/>
      <dgm:spPr/>
    </dgm:pt>
    <dgm:pt modelId="{7AFC6B68-AE99-4957-AA79-2A2B8EB709BC}" type="pres">
      <dgm:prSet presAssocID="{7C69EF9B-D561-425C-B838-195E8ADD4C48}" presName="accentRepeatNode" presStyleLbl="solidFgAcc1" presStyleIdx="2" presStyleCnt="4"/>
      <dgm:spPr/>
    </dgm:pt>
    <dgm:pt modelId="{C0B8B4C3-DB97-46CB-B444-436E73B42A3C}" type="pres">
      <dgm:prSet presAssocID="{7ECF0668-A745-4020-9F51-C5DAD73042A6}" presName="text_4" presStyleLbl="node1" presStyleIdx="3" presStyleCnt="4" custLinFactNeighborX="897" custLinFactNeighborY="6124">
        <dgm:presLayoutVars>
          <dgm:bulletEnabled val="1"/>
        </dgm:presLayoutVars>
      </dgm:prSet>
      <dgm:spPr/>
      <dgm:t>
        <a:bodyPr/>
        <a:lstStyle/>
        <a:p>
          <a:endParaRPr lang="en-US"/>
        </a:p>
      </dgm:t>
    </dgm:pt>
    <dgm:pt modelId="{D6772F21-C0E5-47A4-9323-457EB95CD17D}" type="pres">
      <dgm:prSet presAssocID="{7ECF0668-A745-4020-9F51-C5DAD73042A6}" presName="accent_4" presStyleCnt="0"/>
      <dgm:spPr/>
    </dgm:pt>
    <dgm:pt modelId="{655E5B67-5B0B-4885-9477-B1178D529957}" type="pres">
      <dgm:prSet presAssocID="{7ECF0668-A745-4020-9F51-C5DAD73042A6}" presName="accentRepeatNode" presStyleLbl="solidFgAcc1" presStyleIdx="3" presStyleCnt="4"/>
      <dgm:spPr/>
    </dgm:pt>
  </dgm:ptLst>
  <dgm:cxnLst>
    <dgm:cxn modelId="{6D8C612B-6FD1-402B-9D61-B977506FD33A}" srcId="{9EAB60A9-A96C-4B37-BC6C-D84E1286CF07}" destId="{547CECAA-6F44-4922-94C6-5D943E6C426F}" srcOrd="1" destOrd="0" parTransId="{6FAA4385-7F10-4217-9B95-334F49B0B5C1}" sibTransId="{BE6A276E-8E45-4D94-A972-94DB8F765958}"/>
    <dgm:cxn modelId="{21D3FB76-BAF4-4744-92CC-6A09C488C607}" type="presOf" srcId="{D3FCD0AA-38E3-4999-B7BF-D0449212BD01}" destId="{E11FBE03-8D96-4319-8E03-118A74A3A5A2}" srcOrd="0" destOrd="0" presId="urn:microsoft.com/office/officeart/2008/layout/VerticalCurvedList"/>
    <dgm:cxn modelId="{333A2BEA-8B0F-4015-A89E-5B688E900C24}" srcId="{9EAB60A9-A96C-4B37-BC6C-D84E1286CF07}" destId="{7C69EF9B-D561-425C-B838-195E8ADD4C48}" srcOrd="2" destOrd="0" parTransId="{6533AC88-4D7D-45E9-BEE5-FB48DA26A109}" sibTransId="{7176B00D-B45C-42AE-929F-8D2A35591B93}"/>
    <dgm:cxn modelId="{2F484339-F159-44E9-BD22-54E04D0F15CF}" type="presOf" srcId="{9EAB60A9-A96C-4B37-BC6C-D84E1286CF07}" destId="{D1750B9F-6D4E-49A4-AEA9-77071C212097}" srcOrd="0" destOrd="0" presId="urn:microsoft.com/office/officeart/2008/layout/VerticalCurvedList"/>
    <dgm:cxn modelId="{20DFC49E-4B4C-4347-9090-994B99E58C6F}" srcId="{9EAB60A9-A96C-4B37-BC6C-D84E1286CF07}" destId="{7ECF0668-A745-4020-9F51-C5DAD73042A6}" srcOrd="3" destOrd="0" parTransId="{7AA34570-3881-46A8-BD6D-7202CA7F9470}" sibTransId="{12C9CC8C-192B-4719-A54F-7B09857C3C00}"/>
    <dgm:cxn modelId="{740FD99C-95C1-484C-921E-C051F7510AA9}" srcId="{9EAB60A9-A96C-4B37-BC6C-D84E1286CF07}" destId="{801DF265-7A76-4996-8E25-9B50289EDCB3}" srcOrd="0" destOrd="0" parTransId="{FD7744B0-6B61-4CEB-886C-1F440CABF8C0}" sibTransId="{D3FCD0AA-38E3-4999-B7BF-D0449212BD01}"/>
    <dgm:cxn modelId="{5B233741-893E-450F-ABA2-810AB03EFF5E}" type="presOf" srcId="{7ECF0668-A745-4020-9F51-C5DAD73042A6}" destId="{C0B8B4C3-DB97-46CB-B444-436E73B42A3C}" srcOrd="0" destOrd="0" presId="urn:microsoft.com/office/officeart/2008/layout/VerticalCurvedList"/>
    <dgm:cxn modelId="{A308AE39-8729-44FC-91B4-009C2759057E}" type="presOf" srcId="{547CECAA-6F44-4922-94C6-5D943E6C426F}" destId="{3BFC3A55-9BD3-4D14-BD69-ECE5E7374236}" srcOrd="0" destOrd="0" presId="urn:microsoft.com/office/officeart/2008/layout/VerticalCurvedList"/>
    <dgm:cxn modelId="{E2E479ED-B2ED-4921-886D-28EF63DF68F1}" type="presOf" srcId="{7C69EF9B-D561-425C-B838-195E8ADD4C48}" destId="{6B90D7BD-734D-4688-90EC-F3824443640F}" srcOrd="0" destOrd="0" presId="urn:microsoft.com/office/officeart/2008/layout/VerticalCurvedList"/>
    <dgm:cxn modelId="{9A5971B3-9767-4A24-8881-5CE6A54E1614}" type="presOf" srcId="{801DF265-7A76-4996-8E25-9B50289EDCB3}" destId="{0AC8C4E0-FCA3-460A-87D7-243FDD22B02C}" srcOrd="0" destOrd="0" presId="urn:microsoft.com/office/officeart/2008/layout/VerticalCurvedList"/>
    <dgm:cxn modelId="{C9F32FFD-D56A-4BD3-ACC3-C032F24CBC00}" type="presParOf" srcId="{D1750B9F-6D4E-49A4-AEA9-77071C212097}" destId="{63A1BB9B-43F9-43C7-B76B-BC708AE67AB7}" srcOrd="0" destOrd="0" presId="urn:microsoft.com/office/officeart/2008/layout/VerticalCurvedList"/>
    <dgm:cxn modelId="{5D6E9483-DA0D-4250-8F21-BB25CF6196AB}" type="presParOf" srcId="{63A1BB9B-43F9-43C7-B76B-BC708AE67AB7}" destId="{EF4E4D6F-DFBC-4A68-92B4-300EA3ACFEBE}" srcOrd="0" destOrd="0" presId="urn:microsoft.com/office/officeart/2008/layout/VerticalCurvedList"/>
    <dgm:cxn modelId="{B4B2F855-B3A8-4144-B52B-81E19B06D93A}" type="presParOf" srcId="{EF4E4D6F-DFBC-4A68-92B4-300EA3ACFEBE}" destId="{91E25DAD-14E3-4B61-9D51-84A6AF415938}" srcOrd="0" destOrd="0" presId="urn:microsoft.com/office/officeart/2008/layout/VerticalCurvedList"/>
    <dgm:cxn modelId="{77EED517-914F-49F7-A637-3C73A36E6C5F}" type="presParOf" srcId="{EF4E4D6F-DFBC-4A68-92B4-300EA3ACFEBE}" destId="{E11FBE03-8D96-4319-8E03-118A74A3A5A2}" srcOrd="1" destOrd="0" presId="urn:microsoft.com/office/officeart/2008/layout/VerticalCurvedList"/>
    <dgm:cxn modelId="{5976392A-A2B7-4C7B-A629-21DEAC8CF67B}" type="presParOf" srcId="{EF4E4D6F-DFBC-4A68-92B4-300EA3ACFEBE}" destId="{EB8E3B2C-EECE-4C98-B0A7-D453191B68F0}" srcOrd="2" destOrd="0" presId="urn:microsoft.com/office/officeart/2008/layout/VerticalCurvedList"/>
    <dgm:cxn modelId="{32CD3F8B-FF09-4DF4-BB37-F517A810BF46}" type="presParOf" srcId="{EF4E4D6F-DFBC-4A68-92B4-300EA3ACFEBE}" destId="{6D27F275-CCB3-4A8E-A332-9400D45617EC}" srcOrd="3" destOrd="0" presId="urn:microsoft.com/office/officeart/2008/layout/VerticalCurvedList"/>
    <dgm:cxn modelId="{6EBA3538-35B6-479B-8C00-61CBD51D622A}" type="presParOf" srcId="{63A1BB9B-43F9-43C7-B76B-BC708AE67AB7}" destId="{0AC8C4E0-FCA3-460A-87D7-243FDD22B02C}" srcOrd="1" destOrd="0" presId="urn:microsoft.com/office/officeart/2008/layout/VerticalCurvedList"/>
    <dgm:cxn modelId="{40415417-16C8-4838-B44B-DAB710A685EF}" type="presParOf" srcId="{63A1BB9B-43F9-43C7-B76B-BC708AE67AB7}" destId="{AD17FFAE-EBC4-4936-8F38-72AF030A5D67}" srcOrd="2" destOrd="0" presId="urn:microsoft.com/office/officeart/2008/layout/VerticalCurvedList"/>
    <dgm:cxn modelId="{E94F170A-0C4A-4CE0-A715-B0A7AECF905B}" type="presParOf" srcId="{AD17FFAE-EBC4-4936-8F38-72AF030A5D67}" destId="{D5371005-CAA9-4882-978A-901C0F47A587}" srcOrd="0" destOrd="0" presId="urn:microsoft.com/office/officeart/2008/layout/VerticalCurvedList"/>
    <dgm:cxn modelId="{4F4D0BC6-D345-488E-B7D5-8E59F77943FA}" type="presParOf" srcId="{63A1BB9B-43F9-43C7-B76B-BC708AE67AB7}" destId="{3BFC3A55-9BD3-4D14-BD69-ECE5E7374236}" srcOrd="3" destOrd="0" presId="urn:microsoft.com/office/officeart/2008/layout/VerticalCurvedList"/>
    <dgm:cxn modelId="{EFB1CB0E-5F3D-47D4-8829-A7E1C49AE684}" type="presParOf" srcId="{63A1BB9B-43F9-43C7-B76B-BC708AE67AB7}" destId="{B4D684F2-2297-430D-9698-AEE8AB340DAE}" srcOrd="4" destOrd="0" presId="urn:microsoft.com/office/officeart/2008/layout/VerticalCurvedList"/>
    <dgm:cxn modelId="{B2491AD8-6F69-4607-96DC-2C347E62C8B4}" type="presParOf" srcId="{B4D684F2-2297-430D-9698-AEE8AB340DAE}" destId="{327255F2-4268-4665-8713-B5677939F239}" srcOrd="0" destOrd="0" presId="urn:microsoft.com/office/officeart/2008/layout/VerticalCurvedList"/>
    <dgm:cxn modelId="{141BB22D-E81C-45B9-AEAD-C459561CA664}" type="presParOf" srcId="{63A1BB9B-43F9-43C7-B76B-BC708AE67AB7}" destId="{6B90D7BD-734D-4688-90EC-F3824443640F}" srcOrd="5" destOrd="0" presId="urn:microsoft.com/office/officeart/2008/layout/VerticalCurvedList"/>
    <dgm:cxn modelId="{060049CB-02F3-41C6-8D4A-37B520F86041}" type="presParOf" srcId="{63A1BB9B-43F9-43C7-B76B-BC708AE67AB7}" destId="{91314C24-E63A-41E4-8F03-FAF3E561E3A5}" srcOrd="6" destOrd="0" presId="urn:microsoft.com/office/officeart/2008/layout/VerticalCurvedList"/>
    <dgm:cxn modelId="{2FAABCF3-1268-4BE0-A220-CF6E37E0413E}" type="presParOf" srcId="{91314C24-E63A-41E4-8F03-FAF3E561E3A5}" destId="{7AFC6B68-AE99-4957-AA79-2A2B8EB709BC}" srcOrd="0" destOrd="0" presId="urn:microsoft.com/office/officeart/2008/layout/VerticalCurvedList"/>
    <dgm:cxn modelId="{398A73BF-1F5C-4DF1-8560-595FFD250269}" type="presParOf" srcId="{63A1BB9B-43F9-43C7-B76B-BC708AE67AB7}" destId="{C0B8B4C3-DB97-46CB-B444-436E73B42A3C}" srcOrd="7" destOrd="0" presId="urn:microsoft.com/office/officeart/2008/layout/VerticalCurvedList"/>
    <dgm:cxn modelId="{BB18F9F4-1641-4115-B53C-89C56DB40E70}" type="presParOf" srcId="{63A1BB9B-43F9-43C7-B76B-BC708AE67AB7}" destId="{D6772F21-C0E5-47A4-9323-457EB95CD17D}" srcOrd="8" destOrd="0" presId="urn:microsoft.com/office/officeart/2008/layout/VerticalCurvedList"/>
    <dgm:cxn modelId="{FD828E4D-667B-46AB-A5D7-B1A9A5C5CF5D}" type="presParOf" srcId="{D6772F21-C0E5-47A4-9323-457EB95CD17D}" destId="{655E5B67-5B0B-4885-9477-B1178D5299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5757A-D3F4-4E2D-B03A-8C6C095CD639}">
      <dsp:nvSpPr>
        <dsp:cNvPr id="0" name=""/>
        <dsp:cNvSpPr/>
      </dsp:nvSpPr>
      <dsp:spPr>
        <a:xfrm>
          <a:off x="6949573" y="448640"/>
          <a:ext cx="2426772" cy="245379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5546ECA-ECCC-4330-B221-48CCAC99CFB8}">
      <dsp:nvSpPr>
        <dsp:cNvPr id="0" name=""/>
        <dsp:cNvSpPr/>
      </dsp:nvSpPr>
      <dsp:spPr>
        <a:xfrm>
          <a:off x="4999023" y="238759"/>
          <a:ext cx="436818" cy="44168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0C3C16-374C-40A5-A0E1-F5B98C41EF76}">
      <dsp:nvSpPr>
        <dsp:cNvPr id="0" name=""/>
        <dsp:cNvSpPr/>
      </dsp:nvSpPr>
      <dsp:spPr>
        <a:xfrm>
          <a:off x="5587453" y="284892"/>
          <a:ext cx="2397703" cy="441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Član 6 UEU</a:t>
          </a:r>
          <a:endParaRPr lang="en-US" sz="1200" kern="1200" dirty="0"/>
        </a:p>
      </dsp:txBody>
      <dsp:txXfrm>
        <a:off x="5587453" y="284892"/>
        <a:ext cx="2397703" cy="441682"/>
      </dsp:txXfrm>
    </dsp:sp>
    <dsp:sp modelId="{CD02A9C8-6D6A-424C-B43F-197EA04A5527}">
      <dsp:nvSpPr>
        <dsp:cNvPr id="0" name=""/>
        <dsp:cNvSpPr/>
      </dsp:nvSpPr>
      <dsp:spPr>
        <a:xfrm>
          <a:off x="5358281" y="833524"/>
          <a:ext cx="2945147" cy="45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Povelja je iste pravne vrijednosti sa Ugovorom </a:t>
          </a:r>
          <a:endParaRPr lang="en-US" sz="1200" kern="1200" dirty="0"/>
        </a:p>
      </dsp:txBody>
      <dsp:txXfrm>
        <a:off x="5358281" y="833524"/>
        <a:ext cx="2945147" cy="45931"/>
      </dsp:txXfrm>
    </dsp:sp>
    <dsp:sp modelId="{94CDA807-2F85-41EF-A5D2-D166AB7B1EA7}">
      <dsp:nvSpPr>
        <dsp:cNvPr id="0" name=""/>
        <dsp:cNvSpPr/>
      </dsp:nvSpPr>
      <dsp:spPr>
        <a:xfrm>
          <a:off x="4688290" y="846119"/>
          <a:ext cx="16537" cy="1082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3940EE8-031E-4F5A-8B35-5D102F3D3D45}">
      <dsp:nvSpPr>
        <dsp:cNvPr id="0" name=""/>
        <dsp:cNvSpPr/>
      </dsp:nvSpPr>
      <dsp:spPr>
        <a:xfrm>
          <a:off x="5230632" y="1101136"/>
          <a:ext cx="3102732" cy="1605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EU će pristupiti Ekonvenciji </a:t>
          </a:r>
        </a:p>
        <a:p>
          <a:pPr lvl="0" algn="l" defTabSz="533400">
            <a:lnSpc>
              <a:spcPct val="90000"/>
            </a:lnSpc>
            <a:spcBef>
              <a:spcPct val="0"/>
            </a:spcBef>
            <a:spcAft>
              <a:spcPct val="35000"/>
            </a:spcAft>
          </a:pPr>
          <a:r>
            <a:rPr lang="sr-Latn-ME" sz="1200" kern="1200" dirty="0" smtClean="0"/>
            <a:t>Osnovna prava, garantovana Ekonvencijom, i osnovne slobode –predstavljaju osnovne principe prava EU </a:t>
          </a:r>
          <a:endParaRPr lang="en-US" sz="1200" kern="1200" dirty="0"/>
        </a:p>
      </dsp:txBody>
      <dsp:txXfrm>
        <a:off x="5230632" y="1101136"/>
        <a:ext cx="3102732" cy="1605509"/>
      </dsp:txXfrm>
    </dsp:sp>
    <dsp:sp modelId="{0483FB87-230D-4135-A627-877E8BAC9308}">
      <dsp:nvSpPr>
        <dsp:cNvPr id="0" name=""/>
        <dsp:cNvSpPr/>
      </dsp:nvSpPr>
      <dsp:spPr>
        <a:xfrm>
          <a:off x="5049529" y="2182975"/>
          <a:ext cx="1915216" cy="2128450"/>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2D470D-FD2D-48C9-9DF4-92F086C46183}">
      <dsp:nvSpPr>
        <dsp:cNvPr id="0" name=""/>
        <dsp:cNvSpPr/>
      </dsp:nvSpPr>
      <dsp:spPr>
        <a:xfrm>
          <a:off x="1920527" y="2677961"/>
          <a:ext cx="277409" cy="38312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E2C7FEE-954D-4016-9A5E-9BBEE4BE973F}">
      <dsp:nvSpPr>
        <dsp:cNvPr id="0" name=""/>
        <dsp:cNvSpPr/>
      </dsp:nvSpPr>
      <dsp:spPr>
        <a:xfrm>
          <a:off x="2229199" y="2221127"/>
          <a:ext cx="1683993" cy="383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Kolizija fundamentalnih prava i fundamental sloboda </a:t>
          </a:r>
          <a:endParaRPr lang="en-US" sz="1200" kern="1200" dirty="0"/>
        </a:p>
      </dsp:txBody>
      <dsp:txXfrm>
        <a:off x="2229199" y="2221127"/>
        <a:ext cx="1683993" cy="383121"/>
      </dsp:txXfrm>
    </dsp:sp>
    <dsp:sp modelId="{CCA4E329-2574-4106-B428-E6D6E36A30E0}">
      <dsp:nvSpPr>
        <dsp:cNvPr id="0" name=""/>
        <dsp:cNvSpPr/>
      </dsp:nvSpPr>
      <dsp:spPr>
        <a:xfrm>
          <a:off x="2338550" y="2665688"/>
          <a:ext cx="2004236" cy="4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kern="1200" dirty="0" smtClean="0"/>
            <a:t>Sudijska metodologija</a:t>
          </a:r>
          <a:endParaRPr lang="en-US" sz="1200" kern="1200" dirty="0"/>
        </a:p>
      </dsp:txBody>
      <dsp:txXfrm>
        <a:off x="2338550" y="2665688"/>
        <a:ext cx="2004236" cy="418274"/>
      </dsp:txXfrm>
    </dsp:sp>
    <dsp:sp modelId="{EAC53649-819D-4998-9412-2093C67FD6EB}">
      <dsp:nvSpPr>
        <dsp:cNvPr id="0" name=""/>
        <dsp:cNvSpPr/>
      </dsp:nvSpPr>
      <dsp:spPr>
        <a:xfrm>
          <a:off x="4229932" y="3436492"/>
          <a:ext cx="10028" cy="481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A4482A2-BFE6-4A55-861A-4711B864D97C}">
      <dsp:nvSpPr>
        <dsp:cNvPr id="0" name=""/>
        <dsp:cNvSpPr/>
      </dsp:nvSpPr>
      <dsp:spPr>
        <a:xfrm>
          <a:off x="2501401" y="3390286"/>
          <a:ext cx="2573690" cy="1022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lvl="0" algn="l" defTabSz="533400">
            <a:lnSpc>
              <a:spcPct val="90000"/>
            </a:lnSpc>
            <a:spcBef>
              <a:spcPct val="0"/>
            </a:spcBef>
            <a:spcAft>
              <a:spcPct val="35000"/>
            </a:spcAft>
          </a:pPr>
          <a:r>
            <a:rPr lang="sr-Latn-ME" sz="1200" b="0" kern="1200" dirty="0" smtClean="0"/>
            <a:t>+ Balansiranje konfliktnih interesa u EU (ESP)</a:t>
          </a:r>
        </a:p>
        <a:p>
          <a:pPr lvl="0" algn="l" defTabSz="533400">
            <a:lnSpc>
              <a:spcPct val="90000"/>
            </a:lnSpc>
            <a:spcBef>
              <a:spcPct val="0"/>
            </a:spcBef>
            <a:spcAft>
              <a:spcPct val="35000"/>
            </a:spcAft>
          </a:pPr>
          <a:r>
            <a:rPr lang="sr-Latn-ME" sz="1200" b="0" kern="1200" dirty="0" smtClean="0"/>
            <a:t>               - Balansiranje osnovnih prava sa osnovnim slobodama Ugovora </a:t>
          </a:r>
        </a:p>
        <a:p>
          <a:pPr lvl="0" algn="l" defTabSz="533400">
            <a:lnSpc>
              <a:spcPct val="90000"/>
            </a:lnSpc>
            <a:spcBef>
              <a:spcPct val="0"/>
            </a:spcBef>
            <a:spcAft>
              <a:spcPct val="35000"/>
            </a:spcAft>
          </a:pPr>
          <a:r>
            <a:rPr lang="sr-Latn-ME" sz="1200" b="0" kern="1200" dirty="0" smtClean="0"/>
            <a:t>               - Pristup ESLJP osnovnim pravima i javnim interesima</a:t>
          </a:r>
        </a:p>
        <a:p>
          <a:pPr lvl="0" algn="l" defTabSz="533400">
            <a:lnSpc>
              <a:spcPct val="90000"/>
            </a:lnSpc>
            <a:spcBef>
              <a:spcPct val="0"/>
            </a:spcBef>
            <a:spcAft>
              <a:spcPct val="35000"/>
            </a:spcAft>
          </a:pPr>
          <a:endParaRPr lang="en-US" sz="1200" b="0" kern="1200" dirty="0"/>
        </a:p>
      </dsp:txBody>
      <dsp:txXfrm>
        <a:off x="2501401" y="3390286"/>
        <a:ext cx="2573690" cy="10226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809910" y="1529976"/>
          <a:ext cx="1253295" cy="1426832"/>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0" y="0"/>
          <a:ext cx="2489937"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Latn-ME" sz="1600" b="1" kern="1200" dirty="0" smtClean="0"/>
            <a:t>TEORIJA BALANSIRANJA</a:t>
          </a:r>
          <a:endParaRPr lang="en-US" sz="1600" b="1" kern="1200" dirty="0"/>
        </a:p>
      </dsp:txBody>
      <dsp:txXfrm>
        <a:off x="72104" y="72104"/>
        <a:ext cx="2345729" cy="1332592"/>
      </dsp:txXfrm>
    </dsp:sp>
    <dsp:sp modelId="{1FCC5C60-773B-4428-B6DF-A02FF2728260}">
      <dsp:nvSpPr>
        <dsp:cNvPr id="0" name=""/>
        <dsp:cNvSpPr/>
      </dsp:nvSpPr>
      <dsp:spPr>
        <a:xfrm>
          <a:off x="2567613" y="447773"/>
          <a:ext cx="2248483" cy="759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r-Latn-ME" sz="1400" kern="1200" dirty="0" smtClean="0"/>
            <a:t>Pravna doktrina  o konfliktnim osnovnim pravima</a:t>
          </a:r>
          <a:endParaRPr lang="en-US" sz="1400" kern="1200" dirty="0"/>
        </a:p>
      </dsp:txBody>
      <dsp:txXfrm>
        <a:off x="2567613" y="447773"/>
        <a:ext cx="2248483" cy="759998"/>
      </dsp:txXfrm>
    </dsp:sp>
    <dsp:sp modelId="{B38C2B75-8DCD-49D8-9D7F-BD9560A6142F}">
      <dsp:nvSpPr>
        <dsp:cNvPr id="0" name=""/>
        <dsp:cNvSpPr/>
      </dsp:nvSpPr>
      <dsp:spPr>
        <a:xfrm rot="5400000">
          <a:off x="4094537" y="3477857"/>
          <a:ext cx="1253295" cy="1426832"/>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2423590" y="1959945"/>
          <a:ext cx="2817422"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Razumna i dobro obrazložena presuda </a:t>
          </a:r>
        </a:p>
        <a:p>
          <a:pPr lvl="0" algn="ctr" defTabSz="622300">
            <a:lnSpc>
              <a:spcPct val="90000"/>
            </a:lnSpc>
            <a:spcBef>
              <a:spcPct val="0"/>
            </a:spcBef>
            <a:spcAft>
              <a:spcPct val="35000"/>
            </a:spcAft>
          </a:pPr>
          <a:r>
            <a:rPr lang="sr-Latn-ME" sz="1400" b="1" kern="1200" dirty="0" smtClean="0"/>
            <a:t>v </a:t>
          </a:r>
        </a:p>
        <a:p>
          <a:pPr lvl="0" algn="ctr" defTabSz="622300">
            <a:lnSpc>
              <a:spcPct val="90000"/>
            </a:lnSpc>
            <a:spcBef>
              <a:spcPct val="0"/>
            </a:spcBef>
            <a:spcAft>
              <a:spcPct val="35000"/>
            </a:spcAft>
          </a:pPr>
          <a:r>
            <a:rPr lang="sr-Latn-ME" sz="1400" b="1" kern="1200" dirty="0" smtClean="0"/>
            <a:t>Presuda zasnovana na vrijednosnom sudu</a:t>
          </a:r>
          <a:endParaRPr lang="en-US" sz="1400" b="1" kern="1200" dirty="0"/>
        </a:p>
      </dsp:txBody>
      <dsp:txXfrm>
        <a:off x="2495694" y="2032049"/>
        <a:ext cx="2673214" cy="1332592"/>
      </dsp:txXfrm>
    </dsp:sp>
    <dsp:sp modelId="{2AA2711F-2E82-48EE-AA8F-E582645E64E6}">
      <dsp:nvSpPr>
        <dsp:cNvPr id="0" name=""/>
        <dsp:cNvSpPr/>
      </dsp:nvSpPr>
      <dsp:spPr>
        <a:xfrm>
          <a:off x="5359781" y="1308800"/>
          <a:ext cx="2024772" cy="87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dirty="0" smtClean="0"/>
            <a:t>Alexijev „Zakon o balansiranju“</a:t>
          </a:r>
          <a:endParaRPr lang="en-US" sz="1900" kern="1200" dirty="0"/>
        </a:p>
      </dsp:txBody>
      <dsp:txXfrm>
        <a:off x="5359781" y="1308800"/>
        <a:ext cx="2024772" cy="872078"/>
      </dsp:txXfrm>
    </dsp:sp>
    <dsp:sp modelId="{05A1FBEE-0B01-49C8-947B-A11E71ED5ECB}">
      <dsp:nvSpPr>
        <dsp:cNvPr id="0" name=""/>
        <dsp:cNvSpPr/>
      </dsp:nvSpPr>
      <dsp:spPr>
        <a:xfrm>
          <a:off x="5617631" y="3373444"/>
          <a:ext cx="2962640" cy="1476800"/>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Tri faze ovog testa mogu biti identifikovane: </a:t>
          </a:r>
        </a:p>
      </dsp:txBody>
      <dsp:txXfrm>
        <a:off x="5689735" y="3445548"/>
        <a:ext cx="2818432" cy="1332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3003347" y="1150493"/>
          <a:ext cx="1019650" cy="1160835"/>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1640570" y="72010"/>
          <a:ext cx="171649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r-Latn-ME" sz="1600" b="1" kern="1200" dirty="0" smtClean="0"/>
            <a:t>LEGALITET</a:t>
          </a:r>
          <a:endParaRPr lang="en-US" sz="1600" b="1" kern="1200" dirty="0"/>
        </a:p>
      </dsp:txBody>
      <dsp:txXfrm>
        <a:off x="1699232" y="130672"/>
        <a:ext cx="1599166" cy="1084163"/>
      </dsp:txXfrm>
    </dsp:sp>
    <dsp:sp modelId="{1FCC5C60-773B-4428-B6DF-A02FF2728260}">
      <dsp:nvSpPr>
        <dsp:cNvPr id="0" name=""/>
        <dsp:cNvSpPr/>
      </dsp:nvSpPr>
      <dsp:spPr>
        <a:xfrm>
          <a:off x="4449693" y="134779"/>
          <a:ext cx="1248411" cy="97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sr-Latn-ME" sz="1700" kern="1200" dirty="0" smtClean="0"/>
            <a:t>Propisano, dostupno, jasno</a:t>
          </a:r>
          <a:endParaRPr lang="en-US" sz="1700" kern="1200" dirty="0"/>
        </a:p>
      </dsp:txBody>
      <dsp:txXfrm>
        <a:off x="4449693" y="134779"/>
        <a:ext cx="1248411" cy="971095"/>
      </dsp:txXfrm>
    </dsp:sp>
    <dsp:sp modelId="{B38C2B75-8DCD-49D8-9D7F-BD9560A6142F}">
      <dsp:nvSpPr>
        <dsp:cNvPr id="0" name=""/>
        <dsp:cNvSpPr/>
      </dsp:nvSpPr>
      <dsp:spPr>
        <a:xfrm rot="5400000">
          <a:off x="4426500" y="2500160"/>
          <a:ext cx="1019650" cy="1160835"/>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4223796" y="1368151"/>
          <a:ext cx="171649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LEGITIMITET </a:t>
          </a:r>
          <a:endParaRPr lang="en-US" sz="1400" b="1" kern="1200" dirty="0"/>
        </a:p>
      </dsp:txBody>
      <dsp:txXfrm>
        <a:off x="4282458" y="1426813"/>
        <a:ext cx="1599166" cy="1084163"/>
      </dsp:txXfrm>
    </dsp:sp>
    <dsp:sp modelId="{2AA2711F-2E82-48EE-AA8F-E582645E64E6}">
      <dsp:nvSpPr>
        <dsp:cNvPr id="0" name=""/>
        <dsp:cNvSpPr/>
      </dsp:nvSpPr>
      <dsp:spPr>
        <a:xfrm>
          <a:off x="6060569" y="806321"/>
          <a:ext cx="4637325" cy="97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sr-Latn-ME" sz="1700" kern="1200" dirty="0" smtClean="0"/>
            <a:t> Katalog interesa – nesumljivi IMPERATIV, koji opravdava  zadiranje </a:t>
          </a:r>
          <a:endParaRPr lang="en-US" sz="1700" kern="1200" dirty="0"/>
        </a:p>
      </dsp:txBody>
      <dsp:txXfrm>
        <a:off x="6060569" y="806321"/>
        <a:ext cx="4637325" cy="971095"/>
      </dsp:txXfrm>
    </dsp:sp>
    <dsp:sp modelId="{05A1FBEE-0B01-49C8-947B-A11E71ED5ECB}">
      <dsp:nvSpPr>
        <dsp:cNvPr id="0" name=""/>
        <dsp:cNvSpPr/>
      </dsp:nvSpPr>
      <dsp:spPr>
        <a:xfrm>
          <a:off x="5579508" y="3017782"/>
          <a:ext cx="2410330" cy="1201487"/>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NEOPHODNOST I </a:t>
          </a:r>
        </a:p>
        <a:p>
          <a:pPr lvl="0" algn="ctr" defTabSz="533400">
            <a:lnSpc>
              <a:spcPct val="90000"/>
            </a:lnSpc>
            <a:spcBef>
              <a:spcPct val="0"/>
            </a:spcBef>
            <a:spcAft>
              <a:spcPct val="35000"/>
            </a:spcAft>
          </a:pPr>
          <a:r>
            <a:rPr lang="sr-Latn-ME" sz="1200" b="1" kern="1200" dirty="0" smtClean="0"/>
            <a:t>PROPORCIONALNOST</a:t>
          </a:r>
          <a:endParaRPr lang="en-US" sz="1200" b="1" kern="1200" dirty="0"/>
        </a:p>
      </dsp:txBody>
      <dsp:txXfrm>
        <a:off x="5638170" y="3076444"/>
        <a:ext cx="2293006" cy="1084163"/>
      </dsp:txXfrm>
    </dsp:sp>
    <dsp:sp modelId="{B3DAB2EC-6DA0-4B4D-8DB1-D3B9663893A3}">
      <dsp:nvSpPr>
        <dsp:cNvPr id="0" name=""/>
        <dsp:cNvSpPr/>
      </dsp:nvSpPr>
      <dsp:spPr>
        <a:xfrm>
          <a:off x="7883787" y="2229451"/>
          <a:ext cx="1712621" cy="1796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sr-Latn-ME" sz="1500" kern="1200" dirty="0" smtClean="0"/>
            <a:t>Snažna neodložna društvena potreba (PODESNO, POTREBNO, PRIMJERENO, NEODLOŽNO)</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7883787" y="2229451"/>
        <a:ext cx="1712621" cy="17967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782357" y="921155"/>
          <a:ext cx="1255955" cy="142986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0" y="0"/>
          <a:ext cx="2080969" cy="834609"/>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KATEGORISANJE mogućnost za izbjegavanje balansiranja</a:t>
          </a:r>
        </a:p>
      </dsp:txBody>
      <dsp:txXfrm>
        <a:off x="40750" y="40750"/>
        <a:ext cx="1999469" cy="753109"/>
      </dsp:txXfrm>
    </dsp:sp>
    <dsp:sp modelId="{1FCC5C60-773B-4428-B6DF-A02FF2728260}">
      <dsp:nvSpPr>
        <dsp:cNvPr id="0" name=""/>
        <dsp:cNvSpPr/>
      </dsp:nvSpPr>
      <dsp:spPr>
        <a:xfrm>
          <a:off x="2297001" y="290790"/>
          <a:ext cx="1537733" cy="43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smtClean="0"/>
            <a:t>Gerards</a:t>
          </a:r>
          <a:endParaRPr lang="en-US" sz="1900" kern="1200" dirty="0"/>
        </a:p>
      </dsp:txBody>
      <dsp:txXfrm>
        <a:off x="2297001" y="290790"/>
        <a:ext cx="1537733" cy="430780"/>
      </dsp:txXfrm>
    </dsp:sp>
    <dsp:sp modelId="{B38C2B75-8DCD-49D8-9D7F-BD9560A6142F}">
      <dsp:nvSpPr>
        <dsp:cNvPr id="0" name=""/>
        <dsp:cNvSpPr/>
      </dsp:nvSpPr>
      <dsp:spPr>
        <a:xfrm rot="5400000">
          <a:off x="3734674" y="2764643"/>
          <a:ext cx="1255955" cy="1429861"/>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2135556" y="1099647"/>
          <a:ext cx="2823402" cy="147993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r-Latn-ME" sz="1400" b="1" kern="1200" dirty="0" smtClean="0"/>
            <a:t>Sud pravde Evropske unije</a:t>
          </a:r>
          <a:endParaRPr lang="en-US" sz="1400" b="1" kern="1200" dirty="0"/>
        </a:p>
      </dsp:txBody>
      <dsp:txXfrm>
        <a:off x="2207813" y="1171904"/>
        <a:ext cx="2678888" cy="1335420"/>
      </dsp:txXfrm>
    </dsp:sp>
    <dsp:sp modelId="{2AA2711F-2E82-48EE-AA8F-E582645E64E6}">
      <dsp:nvSpPr>
        <dsp:cNvPr id="0" name=""/>
        <dsp:cNvSpPr/>
      </dsp:nvSpPr>
      <dsp:spPr>
        <a:xfrm>
          <a:off x="4655831" y="328038"/>
          <a:ext cx="2029070" cy="873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sr-Latn-ME" sz="1900" kern="1200" dirty="0" smtClean="0"/>
            <a:t>Alexijev „Zakon o balansiranju“</a:t>
          </a:r>
          <a:endParaRPr lang="en-US" sz="1900" kern="1200" dirty="0"/>
        </a:p>
      </dsp:txBody>
      <dsp:txXfrm>
        <a:off x="4655831" y="328038"/>
        <a:ext cx="2029070" cy="873930"/>
      </dsp:txXfrm>
    </dsp:sp>
    <dsp:sp modelId="{05A1FBEE-0B01-49C8-947B-A11E71ED5ECB}">
      <dsp:nvSpPr>
        <dsp:cNvPr id="0" name=""/>
        <dsp:cNvSpPr/>
      </dsp:nvSpPr>
      <dsp:spPr>
        <a:xfrm>
          <a:off x="5159888" y="2739607"/>
          <a:ext cx="2968928" cy="1479934"/>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r-Latn-ME" sz="1200" b="1" kern="1200" dirty="0" smtClean="0"/>
            <a:t>Tri faze ovog testa mogu biti identifikovane: </a:t>
          </a:r>
        </a:p>
      </dsp:txBody>
      <dsp:txXfrm>
        <a:off x="5232145" y="2811864"/>
        <a:ext cx="2824414" cy="1335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5587561" y="-855404"/>
          <a:ext cx="6652696" cy="6652696"/>
        </a:xfrm>
        <a:prstGeom prst="blockArc">
          <a:avLst>
            <a:gd name="adj1" fmla="val 18900000"/>
            <a:gd name="adj2" fmla="val 2700000"/>
            <a:gd name="adj3" fmla="val 32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C4E0-FCA3-460A-87D7-243FDD22B02C}">
      <dsp:nvSpPr>
        <dsp:cNvPr id="0" name=""/>
        <dsp:cNvSpPr/>
      </dsp:nvSpPr>
      <dsp:spPr>
        <a:xfrm>
          <a:off x="448914" y="272258"/>
          <a:ext cx="11725980"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en-GB" sz="1200" b="0" kern="1200" dirty="0" err="1" smtClean="0">
              <a:solidFill>
                <a:schemeClr val="tx1"/>
              </a:solidFill>
              <a:latin typeface="Arial Nova" panose="020B0504020202020204" pitchFamily="34" charset="0"/>
            </a:rPr>
            <a:t>Zahtjev</a:t>
          </a:r>
          <a:r>
            <a:rPr lang="en-GB" sz="1200" b="0" kern="1200" dirty="0" smtClean="0">
              <a:solidFill>
                <a:schemeClr val="tx1"/>
              </a:solidFill>
              <a:latin typeface="Arial Nova" panose="020B0504020202020204" pitchFamily="34" charset="0"/>
            </a:rPr>
            <a:t> </a:t>
          </a:r>
          <a:r>
            <a:rPr lang="en-GB" sz="1200" b="0" kern="1200" dirty="0" err="1" smtClean="0">
              <a:solidFill>
                <a:schemeClr val="tx1"/>
              </a:solidFill>
              <a:latin typeface="Arial Nova" panose="020B0504020202020204" pitchFamily="34" charset="0"/>
            </a:rPr>
            <a:t>za</a:t>
          </a:r>
          <a:r>
            <a:rPr lang="en-GB" sz="1200" b="0" kern="1200" dirty="0" smtClean="0">
              <a:solidFill>
                <a:schemeClr val="tx1"/>
              </a:solidFill>
              <a:latin typeface="Arial Nova" panose="020B0504020202020204" pitchFamily="34" charset="0"/>
            </a:rPr>
            <a:t> </a:t>
          </a:r>
          <a:r>
            <a:rPr lang="en-GB" sz="1200" b="0" kern="1200" dirty="0" err="1" smtClean="0">
              <a:solidFill>
                <a:schemeClr val="tx1"/>
              </a:solidFill>
              <a:latin typeface="Arial Nova" panose="020B0504020202020204" pitchFamily="34" charset="0"/>
            </a:rPr>
            <a:t>prethodno</a:t>
          </a:r>
          <a:r>
            <a:rPr lang="en-GB" sz="1200" b="0" kern="1200" dirty="0" smtClean="0">
              <a:solidFill>
                <a:schemeClr val="tx1"/>
              </a:solidFill>
              <a:latin typeface="Arial Nova" panose="020B0504020202020204" pitchFamily="34" charset="0"/>
            </a:rPr>
            <a:t> </a:t>
          </a:r>
          <a:r>
            <a:rPr lang="en-GB" sz="1200" b="0" kern="1200" dirty="0" err="1" smtClean="0">
              <a:solidFill>
                <a:schemeClr val="tx1"/>
              </a:solidFill>
              <a:latin typeface="Arial Nova" panose="020B0504020202020204" pitchFamily="34" charset="0"/>
            </a:rPr>
            <a:t>odlu</a:t>
          </a:r>
          <a:r>
            <a:rPr lang="sr-Latn-ME" sz="1200" b="0" kern="1200" dirty="0" smtClean="0">
              <a:solidFill>
                <a:schemeClr val="tx1"/>
              </a:solidFill>
              <a:latin typeface="Arial Nova" panose="020B0504020202020204" pitchFamily="34" charset="0"/>
            </a:rPr>
            <a:t>čivanje usmjeren na tumačenje članova 49- 55 (sloboda pružanja usluga) i članova 28-30 (sloboda kretanja roba) </a:t>
          </a:r>
          <a:r>
            <a:rPr lang="sr-Latn-ME" sz="1600" b="0" kern="1200" dirty="0" smtClean="0">
              <a:solidFill>
                <a:schemeClr val="tx1"/>
              </a:solidFill>
              <a:latin typeface="Arial Nova" panose="020B0504020202020204" pitchFamily="34" charset="0"/>
            </a:rPr>
            <a:t> </a:t>
          </a:r>
          <a:endParaRPr lang="en-US" sz="1600" b="0" kern="1200" dirty="0">
            <a:solidFill>
              <a:schemeClr val="tx1"/>
            </a:solidFill>
            <a:latin typeface="Arial Nova" panose="020B0504020202020204" pitchFamily="34" charset="0"/>
          </a:endParaRPr>
        </a:p>
      </dsp:txBody>
      <dsp:txXfrm>
        <a:off x="448914" y="272258"/>
        <a:ext cx="11725980" cy="520281"/>
      </dsp:txXfrm>
    </dsp:sp>
    <dsp:sp modelId="{D5371005-CAA9-4882-978A-901C0F47A587}">
      <dsp:nvSpPr>
        <dsp:cNvPr id="0" name=""/>
        <dsp:cNvSpPr/>
      </dsp:nvSpPr>
      <dsp:spPr>
        <a:xfrm>
          <a:off x="71791" y="195204"/>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C3A55-9BD3-4D14-BD69-ECE5E7374236}">
      <dsp:nvSpPr>
        <dsp:cNvPr id="0" name=""/>
        <dsp:cNvSpPr/>
      </dsp:nvSpPr>
      <dsp:spPr>
        <a:xfrm>
          <a:off x="824935" y="1040563"/>
          <a:ext cx="11298012"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latin typeface="Arial Nova" panose="020B0504020202020204" pitchFamily="34" charset="0"/>
            </a:rPr>
            <a:t>Zahtjev upućen Sudu pravde od Federalno administrativnog suda Njemačke, po žalbi OMEGA-e , kojom se preispituje usaglašenost naredbe o zabrani </a:t>
          </a:r>
          <a:r>
            <a:rPr lang="sr-Latn-ME" sz="1200" b="0" i="1" kern="1200" dirty="0" smtClean="0">
              <a:solidFill>
                <a:schemeClr val="tx1"/>
              </a:solidFill>
              <a:latin typeface="Arial Nova" panose="020B0504020202020204" pitchFamily="34" charset="0"/>
            </a:rPr>
            <a:t>(prohibition order) </a:t>
          </a:r>
          <a:r>
            <a:rPr lang="sr-Latn-ME" sz="1200" b="0" kern="1200" dirty="0" smtClean="0">
              <a:solidFill>
                <a:schemeClr val="tx1"/>
              </a:solidFill>
              <a:latin typeface="Arial Nova" panose="020B0504020202020204" pitchFamily="34" charset="0"/>
            </a:rPr>
            <a:t>sa komunitarnim pravom (izdata od strane Policije u Bonu, 14.sept 1994) </a:t>
          </a:r>
          <a:endParaRPr lang="en-US" sz="1200" b="0" kern="1200" dirty="0">
            <a:solidFill>
              <a:schemeClr val="tx1"/>
            </a:solidFill>
            <a:latin typeface="Arial Nova" panose="020B0504020202020204" pitchFamily="34" charset="0"/>
          </a:endParaRPr>
        </a:p>
      </dsp:txBody>
      <dsp:txXfrm>
        <a:off x="824935" y="1040563"/>
        <a:ext cx="11298012" cy="520281"/>
      </dsp:txXfrm>
    </dsp:sp>
    <dsp:sp modelId="{327255F2-4268-4665-8713-B5677939F239}">
      <dsp:nvSpPr>
        <dsp:cNvPr id="0" name=""/>
        <dsp:cNvSpPr/>
      </dsp:nvSpPr>
      <dsp:spPr>
        <a:xfrm>
          <a:off x="499759" y="975528"/>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061268" y="1835465"/>
          <a:ext cx="11102313"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latin typeface="Arial Nova" panose="020B0504020202020204" pitchFamily="34" charset="0"/>
            </a:rPr>
            <a:t>Naredbom o zabrani krše komunitarne norme o slobodi kretanja usluga</a:t>
          </a:r>
          <a:r>
            <a:rPr lang="en-GB" sz="1200" b="0" kern="1200" dirty="0" smtClean="0">
              <a:solidFill>
                <a:schemeClr val="tx1"/>
              </a:solidFill>
              <a:latin typeface="Arial Nova" panose="020B0504020202020204" pitchFamily="34" charset="0"/>
            </a:rPr>
            <a:t>?</a:t>
          </a:r>
          <a:r>
            <a:rPr lang="sr-Latn-ME" sz="1200" b="0" kern="1200" dirty="0" smtClean="0">
              <a:solidFill>
                <a:schemeClr val="tx1"/>
              </a:solidFill>
              <a:latin typeface="Arial Nova" panose="020B0504020202020204" pitchFamily="34" charset="0"/>
            </a:rPr>
            <a:t> Ugovor o franžizi </a:t>
          </a:r>
          <a:r>
            <a:rPr lang="en-GB" sz="1200" b="0" kern="1200" dirty="0" smtClean="0">
              <a:solidFill>
                <a:schemeClr val="tx1"/>
              </a:solidFill>
              <a:latin typeface="Arial Nova" panose="020B0504020202020204" pitchFamily="34" charset="0"/>
            </a:rPr>
            <a:t>je </a:t>
          </a:r>
          <a:r>
            <a:rPr lang="sr-Latn-ME" sz="1200" b="0" kern="1200" dirty="0" smtClean="0">
              <a:solidFill>
                <a:schemeClr val="tx1"/>
              </a:solidFill>
              <a:latin typeface="Arial Nova" panose="020B0504020202020204" pitchFamily="34" charset="0"/>
            </a:rPr>
            <a:t>Omega zključila sa britanskom kompanijom (istu uslugu pruža u zemlji sjedišt</a:t>
          </a:r>
          <a:r>
            <a:rPr lang="en-GB" sz="1200" b="0" kern="1200" dirty="0" smtClean="0">
              <a:solidFill>
                <a:schemeClr val="tx1"/>
              </a:solidFill>
              <a:latin typeface="Arial Nova" panose="020B0504020202020204" pitchFamily="34" charset="0"/>
            </a:rPr>
            <a:t>a</a:t>
          </a:r>
          <a:r>
            <a:rPr lang="sr-Latn-ME" sz="1200" b="0" kern="1200" dirty="0" smtClean="0">
              <a:solidFill>
                <a:schemeClr val="tx1"/>
              </a:solidFill>
              <a:latin typeface="Arial Nova" panose="020B0504020202020204" pitchFamily="34" charset="0"/>
            </a:rPr>
            <a:t>). </a:t>
          </a:r>
          <a:r>
            <a:rPr lang="en-GB" sz="1200" b="0" kern="1200" dirty="0" smtClean="0">
              <a:solidFill>
                <a:schemeClr val="tx1"/>
              </a:solidFill>
              <a:latin typeface="Arial Nova" panose="020B0504020202020204" pitchFamily="34" charset="0"/>
            </a:rPr>
            <a:t>P</a:t>
          </a:r>
          <a:r>
            <a:rPr lang="sr-Latn-ME" sz="1200" b="0" kern="1200" dirty="0" smtClean="0">
              <a:solidFill>
                <a:schemeClr val="tx1"/>
              </a:solidFill>
              <a:latin typeface="Arial Nova" panose="020B0504020202020204" pitchFamily="34" charset="0"/>
            </a:rPr>
            <a:t>ovredi slobode kretanja roba (Omega otkupljuje robu brit.komp (laser target dev</a:t>
          </a:r>
          <a:r>
            <a:rPr lang="en-GB" sz="1200" b="0" kern="1200" dirty="0" smtClean="0">
              <a:solidFill>
                <a:schemeClr val="tx1"/>
              </a:solidFill>
              <a:latin typeface="Arial Nova" panose="020B0504020202020204" pitchFamily="34" charset="0"/>
            </a:rPr>
            <a:t>ices</a:t>
          </a:r>
          <a:r>
            <a:rPr lang="sr-Latn-ME" sz="1200" b="0" kern="1200" dirty="0" smtClean="0">
              <a:solidFill>
                <a:schemeClr val="tx1"/>
              </a:solidFill>
              <a:latin typeface="Arial Nova" panose="020B0504020202020204" pitchFamily="34" charset="0"/>
            </a:rPr>
            <a:t>)</a:t>
          </a:r>
          <a:endParaRPr lang="en-US" sz="1200" b="0" kern="1200" dirty="0">
            <a:solidFill>
              <a:schemeClr val="tx1"/>
            </a:solidFill>
            <a:latin typeface="Arial Nova" panose="020B0504020202020204" pitchFamily="34" charset="0"/>
          </a:endParaRPr>
        </a:p>
      </dsp:txBody>
      <dsp:txXfrm>
        <a:off x="1061268" y="1835465"/>
        <a:ext cx="11102313" cy="520281"/>
      </dsp:txXfrm>
    </dsp:sp>
    <dsp:sp modelId="{7AFC6B68-AE99-4957-AA79-2A2B8EB709BC}">
      <dsp:nvSpPr>
        <dsp:cNvPr id="0" name=""/>
        <dsp:cNvSpPr/>
      </dsp:nvSpPr>
      <dsp:spPr>
        <a:xfrm>
          <a:off x="695458" y="1755852"/>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956462" y="2585176"/>
          <a:ext cx="11102313"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en-GB" sz="1200" b="0" kern="1200" dirty="0" err="1" smtClean="0">
              <a:solidFill>
                <a:schemeClr val="tx1"/>
              </a:solidFill>
              <a:effectLst/>
              <a:latin typeface="Arial Nova" panose="020B0504020202020204" pitchFamily="34" charset="0"/>
            </a:rPr>
            <a:t>Komunitarno</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pravo</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dozvoljava</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ograni</a:t>
          </a:r>
          <a:r>
            <a:rPr lang="sr-Latn-ME" sz="1200" b="0" kern="1200" dirty="0" smtClean="0">
              <a:solidFill>
                <a:schemeClr val="tx1"/>
              </a:solidFill>
              <a:effectLst/>
              <a:latin typeface="Arial Nova" panose="020B0504020202020204" pitchFamily="34" charset="0"/>
            </a:rPr>
            <a:t>čenja-necionalne mjere, slobodi kretanja usluga i roba...mjere su opravdane ako razlog javne politike preteže - ako se postiže cilj (1) i ako su proporcionalne (2). Za ocjenu potrebnosti i proporcionalnosti </a:t>
          </a:r>
          <a:r>
            <a:rPr lang="sr-Latn-ME" sz="1200" b="0" kern="1200" dirty="0" smtClean="0">
              <a:solidFill>
                <a:schemeClr val="tx1"/>
              </a:solidFill>
              <a:effectLst/>
              <a:latin typeface="Arial Nova" panose="020B0504020202020204" pitchFamily="34" charset="0"/>
            </a:rPr>
            <a:t>mjere</a:t>
          </a:r>
          <a:endParaRPr lang="sr-Latn-ME" sz="1200" b="0" kern="1200" dirty="0" smtClean="0">
            <a:solidFill>
              <a:schemeClr val="tx1"/>
            </a:solidFill>
            <a:effectLst/>
            <a:latin typeface="Arial Nova" panose="020B0504020202020204" pitchFamily="34" charset="0"/>
          </a:endParaRPr>
        </a:p>
      </dsp:txBody>
      <dsp:txXfrm>
        <a:off x="956462" y="2585176"/>
        <a:ext cx="11102313" cy="520281"/>
      </dsp:txXfrm>
    </dsp:sp>
    <dsp:sp modelId="{655E5B67-5B0B-4885-9477-B1178D529957}">
      <dsp:nvSpPr>
        <dsp:cNvPr id="0" name=""/>
        <dsp:cNvSpPr/>
      </dsp:nvSpPr>
      <dsp:spPr>
        <a:xfrm>
          <a:off x="695458" y="2535682"/>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516BF-E059-4036-8963-2B2CDA5537A5}">
      <dsp:nvSpPr>
        <dsp:cNvPr id="0" name=""/>
        <dsp:cNvSpPr/>
      </dsp:nvSpPr>
      <dsp:spPr>
        <a:xfrm>
          <a:off x="824935" y="3381041"/>
          <a:ext cx="11298012"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effectLst/>
              <a:latin typeface="Arial Nova" panose="020B0504020202020204" pitchFamily="34" charset="0"/>
            </a:rPr>
            <a:t>Zajednički pravni koncept – preduslov za </a:t>
          </a:r>
          <a:r>
            <a:rPr lang="en-GB" sz="1200" b="0" kern="1200" dirty="0" err="1" smtClean="0">
              <a:solidFill>
                <a:schemeClr val="tx1"/>
              </a:solidFill>
              <a:effectLst/>
              <a:latin typeface="Arial Nova" panose="020B0504020202020204" pitchFamily="34" charset="0"/>
            </a:rPr>
            <a:t>diskreciono</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ograničenje slobode kretanje roba i usluga</a:t>
          </a:r>
          <a:r>
            <a:rPr lang="en-GB" sz="1200" b="0" kern="1200" dirty="0" smtClean="0">
              <a:solidFill>
                <a:schemeClr val="tx1"/>
              </a:solidFill>
              <a:effectLst/>
              <a:latin typeface="Arial Nova" panose="020B0504020202020204" pitchFamily="34" charset="0"/>
            </a:rPr>
            <a:t> od </a:t>
          </a:r>
          <a:r>
            <a:rPr lang="en-GB" sz="1200" b="0" kern="1200" dirty="0" err="1" smtClean="0">
              <a:solidFill>
                <a:schemeClr val="tx1"/>
              </a:solidFill>
              <a:effectLst/>
              <a:latin typeface="Arial Nova" panose="020B0504020202020204" pitchFamily="34" charset="0"/>
            </a:rPr>
            <a:t>strane</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dr</a:t>
          </a:r>
          <a:r>
            <a:rPr lang="sr-Latn-ME" sz="1200" b="0" kern="1200" dirty="0" smtClean="0">
              <a:solidFill>
                <a:schemeClr val="tx1"/>
              </a:solidFill>
              <a:effectLst/>
              <a:latin typeface="Arial Nova" panose="020B0504020202020204" pitchFamily="34" charset="0"/>
            </a:rPr>
            <a:t>žave</a:t>
          </a:r>
          <a:r>
            <a:rPr lang="en-GB" sz="1200" b="0" kern="1200" dirty="0" smtClean="0">
              <a:solidFill>
                <a:schemeClr val="tx1"/>
              </a:solidFill>
              <a:effectLst/>
              <a:latin typeface="Arial Nova" panose="020B0504020202020204" pitchFamily="34" charset="0"/>
            </a:rPr>
            <a:t>?</a:t>
          </a:r>
          <a:r>
            <a:rPr lang="sr-Latn-ME" sz="1200" b="0" kern="1200" dirty="0" smtClean="0">
              <a:solidFill>
                <a:schemeClr val="tx1"/>
              </a:solidFill>
              <a:effectLst/>
              <a:latin typeface="Arial Nova" panose="020B0504020202020204" pitchFamily="34" charset="0"/>
            </a:rPr>
            <a:t> </a:t>
          </a:r>
          <a:r>
            <a:rPr lang="en-GB" sz="1200" b="0" kern="1200" dirty="0" smtClean="0">
              <a:solidFill>
                <a:schemeClr val="tx1"/>
              </a:solidFill>
              <a:effectLst/>
              <a:latin typeface="Arial Nova" panose="020B0504020202020204" pitchFamily="34" charset="0"/>
            </a:rPr>
            <a:t>Schindler? </a:t>
          </a:r>
          <a:r>
            <a:rPr lang="sr-Latn-ME" sz="1200" b="0" kern="1200" dirty="0" smtClean="0">
              <a:solidFill>
                <a:schemeClr val="tx1"/>
              </a:solidFill>
              <a:effectLst/>
              <a:latin typeface="Arial Nova" panose="020B0504020202020204" pitchFamily="34" charset="0"/>
            </a:rPr>
            <a:t>Ili Laara </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 Zenatti</a:t>
          </a:r>
          <a:r>
            <a:rPr lang="en-GB" sz="1200" b="0" kern="1200" dirty="0" smtClean="0">
              <a:solidFill>
                <a:schemeClr val="tx1"/>
              </a:solidFill>
              <a:effectLst/>
              <a:latin typeface="Arial Nova" panose="020B0504020202020204" pitchFamily="34" charset="0"/>
            </a:rPr>
            <a:t>? Da je </a:t>
          </a:r>
          <a:r>
            <a:rPr lang="en-GB" sz="1200" b="0" kern="1200" dirty="0" err="1" smtClean="0">
              <a:solidFill>
                <a:schemeClr val="tx1"/>
              </a:solidFill>
              <a:effectLst/>
              <a:latin typeface="Arial Nova" panose="020B0504020202020204" pitchFamily="34" charset="0"/>
            </a:rPr>
            <a:t>tako</a:t>
          </a:r>
          <a:r>
            <a:rPr lang="en-GB" sz="1200" b="0" kern="1200" dirty="0" smtClean="0">
              <a:solidFill>
                <a:schemeClr val="tx1"/>
              </a:solidFill>
              <a:effectLst/>
              <a:latin typeface="Arial Nova" panose="020B0504020202020204" pitchFamily="34" charset="0"/>
            </a:rPr>
            <a:t> </a:t>
          </a:r>
          <a:r>
            <a:rPr lang="sr-Latn-ME" sz="1200" b="0" kern="1200" dirty="0" smtClean="0">
              <a:solidFill>
                <a:schemeClr val="tx1"/>
              </a:solidFill>
              <a:effectLst/>
              <a:latin typeface="Arial Nova" panose="020B0504020202020204" pitchFamily="34" charset="0"/>
            </a:rPr>
            <a:t>(uslov CLC) </a:t>
          </a:r>
          <a:r>
            <a:rPr lang="en-GB" sz="1200" b="0" kern="1200" dirty="0" err="1" smtClean="0">
              <a:solidFill>
                <a:schemeClr val="tx1"/>
              </a:solidFill>
              <a:effectLst/>
              <a:latin typeface="Arial Nova" panose="020B0504020202020204" pitchFamily="34" charset="0"/>
            </a:rPr>
            <a:t>policijska</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naredba</a:t>
          </a:r>
          <a:r>
            <a:rPr lang="en-GB" sz="1200" b="0" kern="1200" dirty="0" smtClean="0">
              <a:solidFill>
                <a:schemeClr val="tx1"/>
              </a:solidFill>
              <a:effectLst/>
              <a:latin typeface="Arial Nova" panose="020B0504020202020204" pitchFamily="34" charset="0"/>
            </a:rPr>
            <a:t> ne bi </a:t>
          </a:r>
          <a:r>
            <a:rPr lang="en-GB" sz="1200" b="0" kern="1200" dirty="0" err="1" smtClean="0">
              <a:solidFill>
                <a:schemeClr val="tx1"/>
              </a:solidFill>
              <a:effectLst/>
              <a:latin typeface="Arial Nova" panose="020B0504020202020204" pitchFamily="34" charset="0"/>
            </a:rPr>
            <a:t>bila</a:t>
          </a:r>
          <a:r>
            <a:rPr lang="en-GB" sz="1200" b="0" kern="1200" dirty="0" smtClean="0">
              <a:solidFill>
                <a:schemeClr val="tx1"/>
              </a:solidFill>
              <a:effectLst/>
              <a:latin typeface="Arial Nova" panose="020B0504020202020204" pitchFamily="34" charset="0"/>
            </a:rPr>
            <a:t> </a:t>
          </a:r>
          <a:r>
            <a:rPr lang="en-GB" sz="1200" b="0" kern="1200" dirty="0" err="1" smtClean="0">
              <a:solidFill>
                <a:schemeClr val="tx1"/>
              </a:solidFill>
              <a:effectLst/>
              <a:latin typeface="Arial Nova" panose="020B0504020202020204" pitchFamily="34" charset="0"/>
            </a:rPr>
            <a:t>potv</a:t>
          </a:r>
          <a:r>
            <a:rPr lang="sr-Latn-ME" sz="1200" b="0" kern="1200" dirty="0" smtClean="0">
              <a:solidFill>
                <a:schemeClr val="tx1"/>
              </a:solidFill>
              <a:effectLst/>
              <a:latin typeface="Arial Nova" panose="020B0504020202020204" pitchFamily="34" charset="0"/>
            </a:rPr>
            <a:t>đena. Fundam. značaj principa ljudskog dost. ne zahtijeva ispitivanje proporcionalnosti ograničenja ove mjere.</a:t>
          </a:r>
        </a:p>
      </dsp:txBody>
      <dsp:txXfrm>
        <a:off x="824935" y="3381041"/>
        <a:ext cx="11298012" cy="520281"/>
      </dsp:txXfrm>
    </dsp:sp>
    <dsp:sp modelId="{15301114-3704-4F07-89C9-78948C951BC8}">
      <dsp:nvSpPr>
        <dsp:cNvPr id="0" name=""/>
        <dsp:cNvSpPr/>
      </dsp:nvSpPr>
      <dsp:spPr>
        <a:xfrm>
          <a:off x="499759" y="3316006"/>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2A8EB6-CD5A-4BD6-A4D8-58041D699693}">
      <dsp:nvSpPr>
        <dsp:cNvPr id="0" name=""/>
        <dsp:cNvSpPr/>
      </dsp:nvSpPr>
      <dsp:spPr>
        <a:xfrm>
          <a:off x="396968" y="4161365"/>
          <a:ext cx="11725980" cy="5202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974" tIns="38100" rIns="38100" bIns="38100" numCol="1" spcCol="1270" anchor="ctr" anchorCtr="0">
          <a:noAutofit/>
        </a:bodyPr>
        <a:lstStyle/>
        <a:p>
          <a:pPr lvl="0" algn="l" defTabSz="666750">
            <a:lnSpc>
              <a:spcPct val="90000"/>
            </a:lnSpc>
            <a:spcBef>
              <a:spcPct val="0"/>
            </a:spcBef>
            <a:spcAft>
              <a:spcPct val="35000"/>
            </a:spcAft>
          </a:pPr>
          <a:r>
            <a:rPr lang="sr-Latn-ME" sz="1500" b="1" u="sng" kern="1200" dirty="0" smtClean="0">
              <a:solidFill>
                <a:schemeClr val="tx1"/>
              </a:solidFill>
              <a:effectLst/>
              <a:latin typeface="Arial Nova" panose="020B0504020202020204" pitchFamily="34" charset="0"/>
            </a:rPr>
            <a:t>BUNDESVERWALTUNGSGERICHT: Da li je u skladu sa normama o slobodi kretanja usluga i robe, nacionalna zabranjena komercijalnih aktivnosti –u predmetu -Laserdrome – (akcije simuliranog ubijanja)</a:t>
          </a:r>
          <a:r>
            <a:rPr lang="en-GB" sz="1500" b="1" u="sng" kern="1200" dirty="0" smtClean="0">
              <a:solidFill>
                <a:schemeClr val="tx1"/>
              </a:solidFill>
              <a:effectLst/>
              <a:latin typeface="Arial Nova" panose="020B0504020202020204" pitchFamily="34" charset="0"/>
            </a:rPr>
            <a:t>?</a:t>
          </a:r>
          <a:endParaRPr lang="sr-Latn-ME" sz="1500" b="1" u="sng" kern="1200" dirty="0" smtClean="0">
            <a:solidFill>
              <a:schemeClr val="tx1"/>
            </a:solidFill>
            <a:effectLst/>
            <a:latin typeface="Arial Nova" panose="020B0504020202020204" pitchFamily="34" charset="0"/>
          </a:endParaRPr>
        </a:p>
      </dsp:txBody>
      <dsp:txXfrm>
        <a:off x="396968" y="4161365"/>
        <a:ext cx="11725980" cy="520281"/>
      </dsp:txXfrm>
    </dsp:sp>
    <dsp:sp modelId="{CFA6E74E-D3BF-41DB-A21B-7F898AF5AFFB}">
      <dsp:nvSpPr>
        <dsp:cNvPr id="0" name=""/>
        <dsp:cNvSpPr/>
      </dsp:nvSpPr>
      <dsp:spPr>
        <a:xfrm>
          <a:off x="71791" y="4096330"/>
          <a:ext cx="650352" cy="65035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8A6D3-3811-4542-AB24-B41B18928F61}">
      <dsp:nvSpPr>
        <dsp:cNvPr id="0" name=""/>
        <dsp:cNvSpPr/>
      </dsp:nvSpPr>
      <dsp:spPr>
        <a:xfrm rot="5400000">
          <a:off x="1839568" y="2201878"/>
          <a:ext cx="237793" cy="910153"/>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349A534-912F-4C8A-BB49-C93118667643}">
      <dsp:nvSpPr>
        <dsp:cNvPr id="0" name=""/>
        <dsp:cNvSpPr/>
      </dsp:nvSpPr>
      <dsp:spPr>
        <a:xfrm>
          <a:off x="823046" y="65007"/>
          <a:ext cx="2514645" cy="2195855"/>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Latn-ME" sz="1100" b="0" kern="1200" dirty="0" smtClean="0"/>
            <a:t>- Omega, njemačka kompanija, ’94</a:t>
          </a:r>
        </a:p>
        <a:p>
          <a:pPr lvl="0" algn="ctr" defTabSz="488950">
            <a:lnSpc>
              <a:spcPct val="90000"/>
            </a:lnSpc>
            <a:spcBef>
              <a:spcPct val="0"/>
            </a:spcBef>
            <a:spcAft>
              <a:spcPct val="35000"/>
            </a:spcAft>
          </a:pPr>
          <a:r>
            <a:rPr lang="sr-Latn-ME" sz="1100" b="0" kern="1200" dirty="0" smtClean="0"/>
            <a:t>- </a:t>
          </a:r>
          <a:r>
            <a:rPr lang="sr-Latn-ME" sz="1100" b="1" kern="1200" dirty="0" smtClean="0"/>
            <a:t>Administativni sud </a:t>
          </a:r>
          <a:r>
            <a:rPr lang="sr-Latn-ME" sz="1100" b="0" kern="1200" dirty="0" smtClean="0"/>
            <a:t>izdao </a:t>
          </a:r>
          <a:r>
            <a:rPr lang="sr-Latn-ME" sz="1100" b="1" kern="1200" dirty="0" smtClean="0"/>
            <a:t>privremeno </a:t>
          </a:r>
          <a:r>
            <a:rPr lang="sr-Latn-ME" sz="1100" b="0" kern="1200" dirty="0" smtClean="0"/>
            <a:t>ovlašćenje za proizvodnju ...dječijih igračaka..’94</a:t>
          </a:r>
        </a:p>
        <a:p>
          <a:pPr lvl="0" algn="ctr" defTabSz="488950">
            <a:lnSpc>
              <a:spcPct val="90000"/>
            </a:lnSpc>
            <a:spcBef>
              <a:spcPct val="0"/>
            </a:spcBef>
            <a:spcAft>
              <a:spcPct val="35000"/>
            </a:spcAft>
          </a:pPr>
          <a:r>
            <a:rPr lang="sr-Latn-ME" sz="1100" b="0" kern="1200" dirty="0" smtClean="0"/>
            <a:t>- Tehnički neadekvatna oprema „laserdrome“je vraćena ..’94</a:t>
          </a:r>
        </a:p>
        <a:p>
          <a:pPr lvl="0" algn="ctr" defTabSz="488950">
            <a:lnSpc>
              <a:spcPct val="90000"/>
            </a:lnSpc>
            <a:spcBef>
              <a:spcPct val="0"/>
            </a:spcBef>
            <a:spcAft>
              <a:spcPct val="35000"/>
            </a:spcAft>
          </a:pPr>
          <a:r>
            <a:rPr lang="sr-Latn-ME" sz="1100" b="0" kern="1200" dirty="0" smtClean="0"/>
            <a:t>- </a:t>
          </a:r>
          <a:r>
            <a:rPr lang="sr-Latn-ME" sz="1100" b="0" kern="1200" dirty="0" smtClean="0"/>
            <a:t>Ugovor </a:t>
          </a:r>
          <a:r>
            <a:rPr lang="sr-Latn-ME" sz="1100" b="0" kern="1200" dirty="0" smtClean="0"/>
            <a:t>o franšizi sabritanskim Pulserom  zaključen poslije ’97.</a:t>
          </a:r>
        </a:p>
        <a:p>
          <a:pPr lvl="0" algn="ctr" defTabSz="488950">
            <a:lnSpc>
              <a:spcPct val="90000"/>
            </a:lnSpc>
            <a:spcBef>
              <a:spcPct val="0"/>
            </a:spcBef>
            <a:spcAft>
              <a:spcPct val="35000"/>
            </a:spcAft>
          </a:pPr>
          <a:endParaRPr lang="en-US" sz="1100" b="0" kern="1200" dirty="0"/>
        </a:p>
      </dsp:txBody>
      <dsp:txXfrm>
        <a:off x="930258" y="172219"/>
        <a:ext cx="2300221" cy="1981431"/>
      </dsp:txXfrm>
    </dsp:sp>
    <dsp:sp modelId="{1FCC5C60-773B-4428-B6DF-A02FF2728260}">
      <dsp:nvSpPr>
        <dsp:cNvPr id="0" name=""/>
        <dsp:cNvSpPr/>
      </dsp:nvSpPr>
      <dsp:spPr>
        <a:xfrm>
          <a:off x="3937627" y="808715"/>
          <a:ext cx="909622" cy="707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3937627" y="808715"/>
        <a:ext cx="909622" cy="707562"/>
      </dsp:txXfrm>
    </dsp:sp>
    <dsp:sp modelId="{B38C2B75-8DCD-49D8-9D7F-BD9560A6142F}">
      <dsp:nvSpPr>
        <dsp:cNvPr id="0" name=""/>
        <dsp:cNvSpPr/>
      </dsp:nvSpPr>
      <dsp:spPr>
        <a:xfrm rot="5400000">
          <a:off x="6030124" y="4674381"/>
          <a:ext cx="263959" cy="420250"/>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1780DC3-5658-44B3-B181-DFD1D125ADEE}">
      <dsp:nvSpPr>
        <dsp:cNvPr id="0" name=""/>
        <dsp:cNvSpPr/>
      </dsp:nvSpPr>
      <dsp:spPr>
        <a:xfrm>
          <a:off x="3863747" y="1584177"/>
          <a:ext cx="3313902" cy="2830281"/>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sr-Latn-ME" sz="1100" b="0" kern="1200" dirty="0" smtClean="0"/>
        </a:p>
        <a:p>
          <a:pPr lvl="0" algn="ctr" defTabSz="488950">
            <a:lnSpc>
              <a:spcPct val="90000"/>
            </a:lnSpc>
            <a:spcBef>
              <a:spcPct val="0"/>
            </a:spcBef>
            <a:spcAft>
              <a:spcPct val="35000"/>
            </a:spcAft>
          </a:pPr>
          <a:endParaRPr lang="sr-Latn-ME" sz="1100" b="0" kern="1200" dirty="0" smtClean="0"/>
        </a:p>
        <a:p>
          <a:pPr lvl="0" algn="ctr" defTabSz="488950">
            <a:lnSpc>
              <a:spcPct val="90000"/>
            </a:lnSpc>
            <a:spcBef>
              <a:spcPct val="0"/>
            </a:spcBef>
            <a:spcAft>
              <a:spcPct val="35000"/>
            </a:spcAft>
          </a:pPr>
          <a:r>
            <a:rPr lang="sr-Latn-ME" sz="1100" b="0" kern="1200" dirty="0" smtClean="0"/>
            <a:t>Negativna reakcija javnosti i zahtjev za detaljnim opisom IGRE dovela do </a:t>
          </a:r>
          <a:r>
            <a:rPr lang="sr-Latn-ME" sz="1100" b="1" kern="1200" dirty="0" smtClean="0"/>
            <a:t>policijske zabrane </a:t>
          </a:r>
          <a:r>
            <a:rPr lang="sr-Latn-ME" sz="1100" b="0" kern="1200" dirty="0" smtClean="0"/>
            <a:t>Igri ako  je sadržaj pucanje u „ljudske mete“pod prijetnjom novčanih kazni...’94.</a:t>
          </a:r>
        </a:p>
        <a:p>
          <a:pPr lvl="0" algn="ctr" defTabSz="488950">
            <a:lnSpc>
              <a:spcPct val="90000"/>
            </a:lnSpc>
            <a:spcBef>
              <a:spcPct val="0"/>
            </a:spcBef>
            <a:spcAft>
              <a:spcPct val="35000"/>
            </a:spcAft>
          </a:pPr>
          <a:r>
            <a:rPr lang="sr-Latn-ME" sz="1100" b="0" kern="1200" dirty="0" smtClean="0"/>
            <a:t>„izazivanje opasnosti za javni poredak“ „simuliranje ubistva i trivijalizacija nasilja je suprotna osnovnim vrijednostima“</a:t>
          </a:r>
        </a:p>
        <a:p>
          <a:pPr lvl="0" algn="ctr" defTabSz="488950">
            <a:lnSpc>
              <a:spcPct val="90000"/>
            </a:lnSpc>
            <a:spcBef>
              <a:spcPct val="0"/>
            </a:spcBef>
            <a:spcAft>
              <a:spcPct val="35000"/>
            </a:spcAft>
          </a:pPr>
          <a:r>
            <a:rPr lang="sr-Latn-ME" sz="1100" b="0" kern="1200" dirty="0" smtClean="0"/>
            <a:t>Prigovor Omege odbijen, ’95.</a:t>
          </a:r>
        </a:p>
        <a:p>
          <a:pPr lvl="0" algn="ctr" defTabSz="488950">
            <a:lnSpc>
              <a:spcPct val="90000"/>
            </a:lnSpc>
            <a:spcBef>
              <a:spcPct val="0"/>
            </a:spcBef>
            <a:spcAft>
              <a:spcPct val="35000"/>
            </a:spcAft>
          </a:pPr>
          <a:r>
            <a:rPr lang="sr-Latn-ME" sz="1100" b="0" kern="1200" dirty="0" smtClean="0"/>
            <a:t>Žalba Omege odbijena, ’(98, 00)  od strane pokrajinskog, administrativnog, i Federalnog administrativnog </a:t>
          </a:r>
          <a:r>
            <a:rPr lang="sr-Latn-ME" sz="1100" b="0" kern="1200" dirty="0" smtClean="0"/>
            <a:t>sud</a:t>
          </a:r>
          <a:r>
            <a:rPr lang="en-GB" sz="1100" b="0" kern="1200" dirty="0" smtClean="0"/>
            <a:t>a</a:t>
          </a:r>
          <a:r>
            <a:rPr lang="sr-Latn-ME" sz="1100" b="0" kern="1200" dirty="0" smtClean="0"/>
            <a:t> </a:t>
          </a:r>
          <a:r>
            <a:rPr lang="sr-Latn-ME" sz="1100" b="0" i="1" kern="1200" dirty="0" smtClean="0"/>
            <a:t>(Bundesverwaltungsgericht): </a:t>
          </a:r>
          <a:r>
            <a:rPr lang="sr-Latn-ME" sz="1100" b="0" kern="1200" dirty="0" smtClean="0"/>
            <a:t>Zabranom je </a:t>
          </a:r>
          <a:r>
            <a:rPr lang="sr-Latn-ME" sz="1100" b="0" kern="1200" dirty="0" smtClean="0"/>
            <a:t>povri</a:t>
          </a:r>
          <a:r>
            <a:rPr lang="en-GB" sz="1100" b="0" kern="1200" smtClean="0"/>
            <a:t>je</a:t>
          </a:r>
          <a:r>
            <a:rPr lang="sr-Latn-ME" sz="1100" b="0" kern="1200" smtClean="0"/>
            <a:t>đeno </a:t>
          </a:r>
          <a:r>
            <a:rPr lang="sr-Latn-ME" sz="1100" b="0" kern="1200" dirty="0" smtClean="0"/>
            <a:t>komunitarno pravo, naročito sloboda pružanja usluga (član 56 </a:t>
          </a:r>
          <a:r>
            <a:rPr lang="sr-Latn-ME" sz="1100" b="0" u="sng" kern="1200" dirty="0" smtClean="0"/>
            <a:t>UFEU (ex 49)</a:t>
          </a:r>
          <a:r>
            <a:rPr lang="sr-Latn-ME" sz="1100" b="0" kern="1200" dirty="0" smtClean="0"/>
            <a:t>)</a:t>
          </a:r>
        </a:p>
        <a:p>
          <a:pPr lvl="0" algn="ctr" defTabSz="488950">
            <a:lnSpc>
              <a:spcPct val="90000"/>
            </a:lnSpc>
            <a:spcBef>
              <a:spcPct val="0"/>
            </a:spcBef>
            <a:spcAft>
              <a:spcPct val="35000"/>
            </a:spcAft>
          </a:pPr>
          <a:endParaRPr lang="sr-Latn-ME" sz="1100" b="0" kern="1200" dirty="0" smtClean="0"/>
        </a:p>
        <a:p>
          <a:pPr lvl="0" algn="ctr" defTabSz="488950">
            <a:lnSpc>
              <a:spcPct val="90000"/>
            </a:lnSpc>
            <a:spcBef>
              <a:spcPct val="0"/>
            </a:spcBef>
            <a:spcAft>
              <a:spcPct val="35000"/>
            </a:spcAft>
          </a:pPr>
          <a:endParaRPr lang="en-US" sz="1200" b="1" kern="1200" dirty="0"/>
        </a:p>
      </dsp:txBody>
      <dsp:txXfrm>
        <a:off x="4001935" y="1722365"/>
        <a:ext cx="3037526" cy="2553905"/>
      </dsp:txXfrm>
    </dsp:sp>
    <dsp:sp modelId="{2AA2711F-2E82-48EE-AA8F-E582645E64E6}">
      <dsp:nvSpPr>
        <dsp:cNvPr id="0" name=""/>
        <dsp:cNvSpPr/>
      </dsp:nvSpPr>
      <dsp:spPr>
        <a:xfrm>
          <a:off x="4831466" y="2554962"/>
          <a:ext cx="3378864" cy="707562"/>
        </a:xfrm>
        <a:prstGeom prst="rect">
          <a:avLst/>
        </a:prstGeom>
        <a:noFill/>
        <a:ln>
          <a:noFill/>
        </a:ln>
        <a:effectLst/>
      </dsp:spPr>
      <dsp:style>
        <a:lnRef idx="0">
          <a:scrgbClr r="0" g="0" b="0"/>
        </a:lnRef>
        <a:fillRef idx="0">
          <a:scrgbClr r="0" g="0" b="0"/>
        </a:fillRef>
        <a:effectRef idx="0">
          <a:scrgbClr r="0" g="0" b="0"/>
        </a:effectRef>
        <a:fontRef idx="minor"/>
      </dsp:style>
    </dsp:sp>
    <dsp:sp modelId="{05A1FBEE-0B01-49C8-947B-A11E71ED5ECB}">
      <dsp:nvSpPr>
        <dsp:cNvPr id="0" name=""/>
        <dsp:cNvSpPr/>
      </dsp:nvSpPr>
      <dsp:spPr>
        <a:xfrm>
          <a:off x="8060036" y="3384168"/>
          <a:ext cx="3182143" cy="1926931"/>
        </a:xfrm>
        <a:prstGeom prst="roundRect">
          <a:avLst>
            <a:gd name="adj" fmla="val 1667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r-Latn-ME" sz="1100" b="0" kern="1200" dirty="0" smtClean="0"/>
            <a:t>BUNDESVERWALTUNSGERICHT:</a:t>
          </a:r>
        </a:p>
        <a:p>
          <a:pPr lvl="0" algn="ctr" defTabSz="488950">
            <a:lnSpc>
              <a:spcPct val="90000"/>
            </a:lnSpc>
            <a:spcBef>
              <a:spcPct val="0"/>
            </a:spcBef>
            <a:spcAft>
              <a:spcPct val="35000"/>
            </a:spcAft>
          </a:pPr>
          <a:r>
            <a:rPr lang="sr-Latn-ME" sz="1100" b="0" kern="1200" dirty="0" smtClean="0"/>
            <a:t>Žalba mora biti odbačena.</a:t>
          </a:r>
        </a:p>
        <a:p>
          <a:pPr lvl="0" algn="ctr" defTabSz="488950">
            <a:lnSpc>
              <a:spcPct val="90000"/>
            </a:lnSpc>
            <a:spcBef>
              <a:spcPct val="0"/>
            </a:spcBef>
            <a:spcAft>
              <a:spcPct val="35000"/>
            </a:spcAft>
          </a:pPr>
          <a:r>
            <a:rPr lang="sr-Latn-ME" sz="1100" b="0" kern="1200" dirty="0" smtClean="0"/>
            <a:t>- Nejasno je da li došlo do povreda prava EU.</a:t>
          </a:r>
        </a:p>
        <a:p>
          <a:pPr lvl="0" algn="ctr" defTabSz="488950">
            <a:lnSpc>
              <a:spcPct val="90000"/>
            </a:lnSpc>
            <a:spcBef>
              <a:spcPct val="0"/>
            </a:spcBef>
            <a:spcAft>
              <a:spcPct val="35000"/>
            </a:spcAft>
          </a:pPr>
          <a:r>
            <a:rPr lang="sr-Latn-ME" sz="1100" b="0" kern="1200" dirty="0" smtClean="0"/>
            <a:t>Utemeljena je ocjena da „komercijalna upotreba ’igre ubijanja’ predstavlja </a:t>
          </a:r>
          <a:r>
            <a:rPr lang="sr-Latn-ME" sz="1100" b="1" kern="1200" dirty="0" smtClean="0"/>
            <a:t>uvredu ljudskog dostojanstva“.</a:t>
          </a:r>
        </a:p>
        <a:p>
          <a:pPr lvl="0" algn="ctr" defTabSz="488950">
            <a:lnSpc>
              <a:spcPct val="90000"/>
            </a:lnSpc>
            <a:spcBef>
              <a:spcPct val="0"/>
            </a:spcBef>
            <a:spcAft>
              <a:spcPct val="35000"/>
            </a:spcAft>
          </a:pPr>
          <a:r>
            <a:rPr lang="sr-Latn-ME" sz="1100" b="0" kern="1200" dirty="0" smtClean="0"/>
            <a:t>Ljudsko dostojanstvo je ustavni  princip koji se krši ili ponižavajućim tretmenom protivnika ili snaženjem negiranja osnovnog prava na poštovanje. Ljudsko dostojanstvo se ne može odreći zbog zabave- igre ubijanja.</a:t>
          </a:r>
        </a:p>
        <a:p>
          <a:pPr lvl="0" algn="ctr" defTabSz="488950">
            <a:lnSpc>
              <a:spcPct val="90000"/>
            </a:lnSpc>
            <a:spcBef>
              <a:spcPct val="0"/>
            </a:spcBef>
            <a:spcAft>
              <a:spcPct val="35000"/>
            </a:spcAft>
          </a:pPr>
          <a:r>
            <a:rPr lang="sr-Latn-ME" sz="1100" b="1" kern="1200" dirty="0" smtClean="0"/>
            <a:t>- </a:t>
          </a:r>
        </a:p>
        <a:p>
          <a:pPr lvl="0" algn="ctr" defTabSz="488950">
            <a:lnSpc>
              <a:spcPct val="90000"/>
            </a:lnSpc>
            <a:spcBef>
              <a:spcPct val="0"/>
            </a:spcBef>
            <a:spcAft>
              <a:spcPct val="35000"/>
            </a:spcAft>
          </a:pPr>
          <a:r>
            <a:rPr lang="sr-Latn-ME" sz="1100" b="1" kern="1200" dirty="0" smtClean="0"/>
            <a:t> </a:t>
          </a:r>
        </a:p>
      </dsp:txBody>
      <dsp:txXfrm>
        <a:off x="8154118" y="3478250"/>
        <a:ext cx="2993979" cy="17387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FBE03-8D96-4319-8E03-118A74A3A5A2}">
      <dsp:nvSpPr>
        <dsp:cNvPr id="0" name=""/>
        <dsp:cNvSpPr/>
      </dsp:nvSpPr>
      <dsp:spPr>
        <a:xfrm>
          <a:off x="-6538876" y="-991520"/>
          <a:ext cx="7716296" cy="7716296"/>
        </a:xfrm>
        <a:prstGeom prst="blockArc">
          <a:avLst>
            <a:gd name="adj1" fmla="val 18900000"/>
            <a:gd name="adj2" fmla="val 2700000"/>
            <a:gd name="adj3" fmla="val 28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C8C4E0-FCA3-460A-87D7-243FDD22B02C}">
      <dsp:nvSpPr>
        <dsp:cNvPr id="0" name=""/>
        <dsp:cNvSpPr/>
      </dsp:nvSpPr>
      <dsp:spPr>
        <a:xfrm>
          <a:off x="640031" y="461147"/>
          <a:ext cx="11417695" cy="8820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Arial Nova" panose="020B0504020202020204" pitchFamily="34" charset="0"/>
            </a:rPr>
            <a:t>Zabrana nije uticala ni ni jednu prekograničnu operaciju, te se time ne mogu ograničiti osnovne slobode garantovane Konvencijom.</a:t>
          </a:r>
        </a:p>
        <a:p>
          <a:pPr lvl="0" algn="l" defTabSz="622300">
            <a:lnSpc>
              <a:spcPct val="90000"/>
            </a:lnSpc>
            <a:spcBef>
              <a:spcPct val="0"/>
            </a:spcBef>
            <a:spcAft>
              <a:spcPct val="35000"/>
            </a:spcAft>
          </a:pPr>
          <a:r>
            <a:rPr lang="sr-Latn-ME" sz="1200" b="0" kern="1200" dirty="0" smtClean="0">
              <a:solidFill>
                <a:schemeClr val="tx1"/>
              </a:solidFill>
              <a:latin typeface="Arial Nova" panose="020B0504020202020204" pitchFamily="34" charset="0"/>
            </a:rPr>
            <a:t>Na dan izdavanja zabrane, dogovorena instalacija nije dostavljena,</a:t>
          </a:r>
          <a:r>
            <a:rPr lang="sr-Latn-ME" sz="1400" b="0" kern="1200" dirty="0" smtClean="0">
              <a:solidFill>
                <a:schemeClr val="tx1"/>
              </a:solidFill>
              <a:latin typeface="Arial Nova" panose="020B0504020202020204" pitchFamily="34" charset="0"/>
            </a:rPr>
            <a:t> </a:t>
          </a:r>
          <a:r>
            <a:rPr lang="sr-Latn-ME" sz="1200" b="0" kern="1200" dirty="0" smtClean="0">
              <a:solidFill>
                <a:schemeClr val="tx1"/>
              </a:solidFill>
              <a:latin typeface="Arial Nova" panose="020B0504020202020204" pitchFamily="34" charset="0"/>
            </a:rPr>
            <a:t>a ugovor o franšizi nije zahtijevao da Omega zatraži ad</a:t>
          </a:r>
          <a:r>
            <a:rPr lang="en-GB" sz="1200" b="0" kern="1200" dirty="0" smtClean="0">
              <a:solidFill>
                <a:schemeClr val="tx1"/>
              </a:solidFill>
              <a:latin typeface="Arial Nova" panose="020B0504020202020204" pitchFamily="34" charset="0"/>
            </a:rPr>
            <a:t>a</a:t>
          </a:r>
          <a:r>
            <a:rPr lang="sr-Latn-ME" sz="1200" b="0" kern="1200" dirty="0" smtClean="0">
              <a:solidFill>
                <a:schemeClr val="tx1"/>
              </a:solidFill>
              <a:latin typeface="Arial Nova" panose="020B0504020202020204" pitchFamily="34" charset="0"/>
            </a:rPr>
            <a:t>ptaciju igre koja je predmet zabrane</a:t>
          </a:r>
          <a:endParaRPr lang="en-US" sz="1600" b="0" kern="1200" dirty="0">
            <a:solidFill>
              <a:schemeClr val="tx1"/>
            </a:solidFill>
            <a:latin typeface="Arial Nova" panose="020B0504020202020204" pitchFamily="34" charset="0"/>
          </a:endParaRPr>
        </a:p>
      </dsp:txBody>
      <dsp:txXfrm>
        <a:off x="640031" y="461147"/>
        <a:ext cx="11417695" cy="882004"/>
      </dsp:txXfrm>
    </dsp:sp>
    <dsp:sp modelId="{D5371005-CAA9-4882-978A-901C0F47A587}">
      <dsp:nvSpPr>
        <dsp:cNvPr id="0" name=""/>
        <dsp:cNvSpPr/>
      </dsp:nvSpPr>
      <dsp:spPr>
        <a:xfrm>
          <a:off x="38198" y="330522"/>
          <a:ext cx="1102505" cy="110250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C3A55-9BD3-4D14-BD69-ECE5E7374236}">
      <dsp:nvSpPr>
        <dsp:cNvPr id="0" name=""/>
        <dsp:cNvSpPr/>
      </dsp:nvSpPr>
      <dsp:spPr>
        <a:xfrm>
          <a:off x="1167252" y="1788766"/>
          <a:ext cx="10912021" cy="8820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35560" rIns="35560" bIns="35560" numCol="1" spcCol="1270" anchor="ctr" anchorCtr="0">
          <a:noAutofit/>
        </a:bodyPr>
        <a:lstStyle/>
        <a:p>
          <a:pPr lvl="0" algn="l" defTabSz="622300">
            <a:lnSpc>
              <a:spcPct val="90000"/>
            </a:lnSpc>
            <a:spcBef>
              <a:spcPct val="0"/>
            </a:spcBef>
            <a:spcAft>
              <a:spcPct val="35000"/>
            </a:spcAft>
          </a:pPr>
          <a:r>
            <a:rPr lang="sr-Latn-ME" sz="1400" b="0" kern="1200" dirty="0" smtClean="0">
              <a:solidFill>
                <a:schemeClr val="tx1"/>
              </a:solidFill>
              <a:latin typeface="Arial Nova" panose="020B0504020202020204" pitchFamily="34" charset="0"/>
            </a:rPr>
            <a:t>Sudska praksa: na nacionalnim je sudovima </a:t>
          </a:r>
          <a:r>
            <a:rPr lang="sr-Latn-ME" sz="1200" b="0" kern="1200" dirty="0" smtClean="0">
              <a:solidFill>
                <a:schemeClr val="tx1"/>
              </a:solidFill>
              <a:latin typeface="Arial Nova" panose="020B0504020202020204" pitchFamily="34" charset="0"/>
            </a:rPr>
            <a:t>da </a:t>
          </a:r>
          <a:r>
            <a:rPr lang="sr-Latn-ME" sz="1400" b="0" kern="1200" dirty="0" smtClean="0">
              <a:solidFill>
                <a:schemeClr val="tx1"/>
              </a:solidFill>
              <a:latin typeface="Arial Nova" panose="020B0504020202020204" pitchFamily="34" charset="0"/>
            </a:rPr>
            <a:t>za </a:t>
          </a:r>
          <a:r>
            <a:rPr lang="sr-Latn-ME" sz="1200" b="0" kern="1200" dirty="0" smtClean="0">
              <a:solidFill>
                <a:schemeClr val="tx1"/>
              </a:solidFill>
              <a:latin typeface="Arial Nova" panose="020B0504020202020204" pitchFamily="34" charset="0"/>
            </a:rPr>
            <a:t>svaki predmet shodno procjenoj potrebi i važnosti -  iniciranju postup</a:t>
          </a:r>
          <a:r>
            <a:rPr lang="en-GB" sz="1200" b="0" kern="1200" dirty="0" err="1" smtClean="0">
              <a:solidFill>
                <a:schemeClr val="tx1"/>
              </a:solidFill>
              <a:latin typeface="Arial Nova" panose="020B0504020202020204" pitchFamily="34" charset="0"/>
            </a:rPr>
            <a:t>ak</a:t>
          </a:r>
          <a:r>
            <a:rPr lang="sr-Latn-ME" sz="1200" b="0" kern="1200" dirty="0" smtClean="0">
              <a:solidFill>
                <a:schemeClr val="tx1"/>
              </a:solidFill>
              <a:latin typeface="Arial Nova" panose="020B0504020202020204" pitchFamily="34" charset="0"/>
            </a:rPr>
            <a:t> prethodnog pitanja.</a:t>
          </a:r>
          <a:endParaRPr lang="sr-Latn-ME" sz="1400" b="0" kern="1200" dirty="0" smtClean="0">
            <a:solidFill>
              <a:schemeClr val="tx1"/>
            </a:solidFill>
            <a:latin typeface="Arial Nova" panose="020B0504020202020204" pitchFamily="34" charset="0"/>
          </a:endParaRPr>
        </a:p>
        <a:p>
          <a:pPr lvl="0" algn="l" defTabSz="622300">
            <a:lnSpc>
              <a:spcPct val="90000"/>
            </a:lnSpc>
            <a:spcBef>
              <a:spcPct val="0"/>
            </a:spcBef>
            <a:spcAft>
              <a:spcPct val="35000"/>
            </a:spcAft>
          </a:pPr>
          <a:r>
            <a:rPr lang="sr-Latn-ME" sz="1400" b="0" kern="1200" dirty="0" smtClean="0">
              <a:solidFill>
                <a:schemeClr val="tx1"/>
              </a:solidFill>
              <a:latin typeface="Arial Nova" panose="020B0504020202020204" pitchFamily="34" charset="0"/>
            </a:rPr>
            <a:t>U principu, uvijek kada je riječ o tumačenju komunitarnog prava, </a:t>
          </a:r>
          <a:r>
            <a:rPr lang="sr-Latn-ME" sz="1400" b="1" kern="1200" dirty="0" smtClean="0">
              <a:solidFill>
                <a:schemeClr val="tx1"/>
              </a:solidFill>
              <a:latin typeface="Arial Nova" panose="020B0504020202020204" pitchFamily="34" charset="0"/>
            </a:rPr>
            <a:t>Sud je obavezan </a:t>
          </a:r>
          <a:r>
            <a:rPr lang="sr-Latn-ME" sz="1400" b="0" kern="1200" dirty="0" smtClean="0">
              <a:solidFill>
                <a:schemeClr val="tx1"/>
              </a:solidFill>
              <a:latin typeface="Arial Nova" panose="020B0504020202020204" pitchFamily="34" charset="0"/>
            </a:rPr>
            <a:t>na donošenje odluke.  </a:t>
          </a:r>
          <a:endParaRPr lang="en-US" sz="1400" b="0" kern="1200" dirty="0">
            <a:solidFill>
              <a:schemeClr val="tx1"/>
            </a:solidFill>
            <a:latin typeface="Arial Nova" panose="020B0504020202020204" pitchFamily="34" charset="0"/>
          </a:endParaRPr>
        </a:p>
      </dsp:txBody>
      <dsp:txXfrm>
        <a:off x="1167252" y="1788766"/>
        <a:ext cx="10912021" cy="882004"/>
      </dsp:txXfrm>
    </dsp:sp>
    <dsp:sp modelId="{327255F2-4268-4665-8713-B5677939F239}">
      <dsp:nvSpPr>
        <dsp:cNvPr id="0" name=""/>
        <dsp:cNvSpPr/>
      </dsp:nvSpPr>
      <dsp:spPr>
        <a:xfrm>
          <a:off x="543871" y="1653757"/>
          <a:ext cx="1102505" cy="110250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0D7BD-734D-4688-90EC-F3824443640F}">
      <dsp:nvSpPr>
        <dsp:cNvPr id="0" name=""/>
        <dsp:cNvSpPr/>
      </dsp:nvSpPr>
      <dsp:spPr>
        <a:xfrm>
          <a:off x="1135062" y="3111957"/>
          <a:ext cx="10912021" cy="8820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latin typeface="Arial Nova" panose="020B0504020202020204" pitchFamily="34" charset="0"/>
            </a:rPr>
            <a:t>Sud može odbiti da odlučuje o pp, ako je očigledno da tumačenje kom.prava nema veze sa činjenicama, kada je problem hipotetičan, ili kada sud nema dovoljno faktičkih ili pravnihs informacija da bi o predmetu odlučivao. </a:t>
          </a:r>
          <a:endParaRPr lang="en-US" sz="1200" b="0" kern="1200" dirty="0">
            <a:solidFill>
              <a:schemeClr val="tx1"/>
            </a:solidFill>
            <a:latin typeface="Arial Nova" panose="020B0504020202020204" pitchFamily="34" charset="0"/>
          </a:endParaRPr>
        </a:p>
      </dsp:txBody>
      <dsp:txXfrm>
        <a:off x="1135062" y="3111957"/>
        <a:ext cx="10912021" cy="882004"/>
      </dsp:txXfrm>
    </dsp:sp>
    <dsp:sp modelId="{7AFC6B68-AE99-4957-AA79-2A2B8EB709BC}">
      <dsp:nvSpPr>
        <dsp:cNvPr id="0" name=""/>
        <dsp:cNvSpPr/>
      </dsp:nvSpPr>
      <dsp:spPr>
        <a:xfrm>
          <a:off x="543871" y="2976993"/>
          <a:ext cx="1102505" cy="110250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8B4C3-DB97-46CB-B444-436E73B42A3C}">
      <dsp:nvSpPr>
        <dsp:cNvPr id="0" name=""/>
        <dsp:cNvSpPr/>
      </dsp:nvSpPr>
      <dsp:spPr>
        <a:xfrm>
          <a:off x="445530" y="4420930"/>
          <a:ext cx="11641596" cy="8820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0091" tIns="30480" rIns="30480" bIns="30480" numCol="1" spcCol="1270" anchor="ctr" anchorCtr="0">
          <a:noAutofit/>
        </a:bodyPr>
        <a:lstStyle/>
        <a:p>
          <a:pPr lvl="0" algn="l" defTabSz="533400">
            <a:lnSpc>
              <a:spcPct val="90000"/>
            </a:lnSpc>
            <a:spcBef>
              <a:spcPct val="0"/>
            </a:spcBef>
            <a:spcAft>
              <a:spcPct val="35000"/>
            </a:spcAft>
          </a:pPr>
          <a:r>
            <a:rPr lang="sr-Latn-ME" sz="1200" b="0" kern="1200" dirty="0" smtClean="0">
              <a:solidFill>
                <a:schemeClr val="tx1"/>
              </a:solidFill>
              <a:effectLst/>
              <a:latin typeface="Arial Nova" panose="020B0504020202020204" pitchFamily="34" charset="0"/>
            </a:rPr>
            <a:t>U momentu naručivanja, Omega nije obavezana ugovorima, te je jasno priroda i sadrzina zabrane takva da ima kapacitet da ograniči buduće </a:t>
          </a:r>
          <a:r>
            <a:rPr lang="sr-Latn-ME" sz="1100" b="0" kern="1200" dirty="0" smtClean="0">
              <a:solidFill>
                <a:schemeClr val="tx1"/>
              </a:solidFill>
              <a:effectLst/>
              <a:latin typeface="Arial Nova" panose="020B0504020202020204" pitchFamily="34" charset="0"/>
            </a:rPr>
            <a:t>odnose strana.</a:t>
          </a:r>
        </a:p>
        <a:p>
          <a:pPr lvl="0" algn="l" defTabSz="533400">
            <a:lnSpc>
              <a:spcPct val="90000"/>
            </a:lnSpc>
            <a:spcBef>
              <a:spcPct val="0"/>
            </a:spcBef>
            <a:spcAft>
              <a:spcPct val="35000"/>
            </a:spcAft>
          </a:pPr>
          <a:r>
            <a:rPr lang="sr-Latn-ME" sz="1200" b="0" kern="1200" dirty="0" smtClean="0">
              <a:solidFill>
                <a:schemeClr val="tx1"/>
              </a:solidFill>
              <a:effectLst/>
              <a:latin typeface="Arial Nova" panose="020B0504020202020204" pitchFamily="34" charset="0"/>
            </a:rPr>
            <a:t>Postavljeno pitanje se odnosi na tumaćenje kom.prava, i očigledno ima veze sa faktičkim stanjem glavnog postupka.  </a:t>
          </a:r>
        </a:p>
      </dsp:txBody>
      <dsp:txXfrm>
        <a:off x="445530" y="4420930"/>
        <a:ext cx="11641596" cy="882004"/>
      </dsp:txXfrm>
    </dsp:sp>
    <dsp:sp modelId="{655E5B67-5B0B-4885-9477-B1178D529957}">
      <dsp:nvSpPr>
        <dsp:cNvPr id="0" name=""/>
        <dsp:cNvSpPr/>
      </dsp:nvSpPr>
      <dsp:spPr>
        <a:xfrm>
          <a:off x="38198" y="4300228"/>
          <a:ext cx="1102505" cy="110250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10/29/2021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10/29/2021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miter lim="800000"/>
            <a:headEnd/>
            <a:tailEnd/>
          </a:ln>
        </p:spPr>
        <p:txBody>
          <a:bodyPr/>
          <a:lstStyle/>
          <a:p>
            <a:fld id="{AE209CED-4944-4B94-9F2F-FD5DFB5D7211}" type="slidenum">
              <a:rPr lang="hr-HR" smtClean="0">
                <a:latin typeface="Arial" charset="0"/>
              </a:rPr>
              <a:pPr/>
              <a:t>3</a:t>
            </a:fld>
            <a:endParaRPr lang="hr-HR" smtClean="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195572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miter lim="800000"/>
            <a:headEnd/>
            <a:tailEnd/>
          </a:ln>
        </p:spPr>
        <p:txBody>
          <a:bodyPr/>
          <a:lstStyle/>
          <a:p>
            <a:fld id="{27525BD9-97C0-4E32-81A2-D1CB10083699}" type="slidenum">
              <a:rPr lang="hr-HR" smtClean="0">
                <a:latin typeface="Arial" charset="0"/>
              </a:rPr>
              <a:pPr/>
              <a:t>4</a:t>
            </a:fld>
            <a:endParaRPr lang="hr-HR" smtClean="0">
              <a:latin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sr-Latn-CS" smtClean="0">
              <a:latin typeface="Arial" charset="0"/>
            </a:endParaRPr>
          </a:p>
        </p:txBody>
      </p:sp>
    </p:spTree>
    <p:extLst>
      <p:ext uri="{BB962C8B-B14F-4D97-AF65-F5344CB8AC3E}">
        <p14:creationId xmlns:p14="http://schemas.microsoft.com/office/powerpoint/2010/main" val="282156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2" y="2130430"/>
            <a:ext cx="10362724"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9280" y="3886200"/>
            <a:ext cx="853344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941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2047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917" y="274643"/>
            <a:ext cx="2742327"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761" y="274643"/>
            <a:ext cx="80777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667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4F51411A-AD5A-4C5D-8119-ACFE08B084F8}" type="slidenum">
              <a:rPr lang="en-GB" smtClean="0"/>
              <a:pPr/>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47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5722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98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70943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37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618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6780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65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911039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307321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4024624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220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64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296059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82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670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794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46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66" y="4406905"/>
            <a:ext cx="10362724"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866" y="2906713"/>
            <a:ext cx="1036272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09532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76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20" y="1600205"/>
            <a:ext cx="541002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15886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759" y="1535113"/>
            <a:ext cx="538620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2174875"/>
            <a:ext cx="538620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863" y="1535113"/>
            <a:ext cx="538937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63" y="2174875"/>
            <a:ext cx="53893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153221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1975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20728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0" y="273050"/>
            <a:ext cx="4011070"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916" y="273055"/>
            <a:ext cx="68153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760" y="1435103"/>
            <a:ext cx="40110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34991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810" y="4800600"/>
            <a:ext cx="7315517"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810" y="612775"/>
            <a:ext cx="731551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810" y="5367338"/>
            <a:ext cx="731551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5C86E-2138-4E4E-A543-2BE83141ECB2}" type="datetimeFigureOut">
              <a:rPr lang="en-GB" smtClean="0"/>
              <a:pPr/>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51411A-AD5A-4C5D-8119-ACFE08B084F8}" type="slidenum">
              <a:rPr lang="en-GB" smtClean="0"/>
              <a:pPr/>
              <a:t>‹#›</a:t>
            </a:fld>
            <a:endParaRPr lang="en-GB"/>
          </a:p>
        </p:txBody>
      </p:sp>
    </p:spTree>
    <p:extLst>
      <p:ext uri="{BB962C8B-B14F-4D97-AF65-F5344CB8AC3E}">
        <p14:creationId xmlns:p14="http://schemas.microsoft.com/office/powerpoint/2010/main" val="23977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60" y="274638"/>
            <a:ext cx="10972482"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760" y="1600205"/>
            <a:ext cx="1097248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762" y="6356355"/>
            <a:ext cx="28439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5C86E-2138-4E4E-A543-2BE83141ECB2}" type="datetimeFigureOut">
              <a:rPr lang="en-GB" smtClean="0"/>
              <a:pPr/>
              <a:t>29/10/2021</a:t>
            </a:fld>
            <a:endParaRPr lang="en-GB"/>
          </a:p>
        </p:txBody>
      </p:sp>
      <p:sp>
        <p:nvSpPr>
          <p:cNvPr id="5" name="Footer Placeholder 4"/>
          <p:cNvSpPr>
            <a:spLocks noGrp="1"/>
          </p:cNvSpPr>
          <p:nvPr>
            <p:ph type="ftr" sz="quarter" idx="3"/>
          </p:nvPr>
        </p:nvSpPr>
        <p:spPr>
          <a:xfrm>
            <a:off x="4165098" y="6356355"/>
            <a:ext cx="38618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8290" y="6356355"/>
            <a:ext cx="28439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1892426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C5C86E-2138-4E4E-A543-2BE83141ECB2}" type="datetimeFigureOut">
              <a:rPr lang="en-GB" smtClean="0"/>
              <a:pPr/>
              <a:t>29/10/2021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51411A-AD5A-4C5D-8119-ACFE08B084F8}" type="slidenum">
              <a:rPr lang="en-GB" smtClean="0"/>
              <a:pPr/>
              <a:t>‹#›</a:t>
            </a:fld>
            <a:endParaRPr lang="en-GB"/>
          </a:p>
        </p:txBody>
      </p:sp>
    </p:spTree>
    <p:extLst>
      <p:ext uri="{BB962C8B-B14F-4D97-AF65-F5344CB8AC3E}">
        <p14:creationId xmlns:p14="http://schemas.microsoft.com/office/powerpoint/2010/main" val="407922419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8.xml"/><Relationship Id="rId7" Type="http://schemas.openxmlformats.org/officeDocument/2006/relationships/image" Target="../media/image5.png"/><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1.xml"/><Relationship Id="rId7" Type="http://schemas.openxmlformats.org/officeDocument/2006/relationships/image" Target="../media/image5.png"/><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hyperlink" Target="https://uu.diva-portal.org/smash/get/diva2:441211/FULLTEXT01.pdf" TargetMode="External"/><Relationship Id="rId2" Type="http://schemas.openxmlformats.org/officeDocument/2006/relationships/hyperlink" Target="https://www.utrechtlawreview.org/articles/abstract/10.18352/ulr.220/" TargetMode="External"/><Relationship Id="rId1" Type="http://schemas.openxmlformats.org/officeDocument/2006/relationships/slideLayout" Target="../slideLayouts/slideLayout17.xml"/><Relationship Id="rId4" Type="http://schemas.openxmlformats.org/officeDocument/2006/relationships/hyperlink" Target="https://anali.rs/xml/201-/2016c/2016-2c/Anali_2016-2c-204-842-1-pb.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12" y="2132856"/>
            <a:ext cx="12188825" cy="3384376"/>
          </a:xfrm>
          <a:effectLst>
            <a:glow rad="139700">
              <a:schemeClr val="accent3">
                <a:satMod val="175000"/>
                <a:alpha val="40000"/>
              </a:schemeClr>
            </a:glow>
            <a:reflection blurRad="6350" stA="50000" endA="295" endPos="92000" dist="101600" dir="5400000" sy="-100000" algn="bl" rotWithShape="0"/>
          </a:effectLst>
        </p:spPr>
        <p:txBody>
          <a:bodyPr>
            <a:noAutofit/>
          </a:bodyPr>
          <a:lstStyle/>
          <a:p>
            <a:r>
              <a:rPr lang="tr-TR" sz="3200" dirty="0"/>
              <a:t/>
            </a:r>
            <a:br>
              <a:rPr lang="tr-TR"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sr-Latn-ME" sz="3200" dirty="0"/>
              <a:t/>
            </a:r>
            <a:br>
              <a:rPr lang="sr-Latn-ME"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r>
              <a:rPr lang="en-GB" sz="4000" dirty="0">
                <a:solidFill>
                  <a:srgbClr val="FFCC66"/>
                </a:solidFill>
                <a:effectLst>
                  <a:outerShdw blurRad="38100" dist="38100" dir="2700000" algn="tl">
                    <a:srgbClr val="000000">
                      <a:alpha val="43137"/>
                    </a:srgbClr>
                  </a:outerShdw>
                </a:effectLst>
              </a:rPr>
              <a:t/>
            </a:r>
            <a:br>
              <a:rPr lang="en-GB" sz="4000" dirty="0">
                <a:solidFill>
                  <a:srgbClr val="FFCC66"/>
                </a:solidFill>
                <a:effectLst>
                  <a:outerShdw blurRad="38100" dist="38100" dir="2700000" algn="tl">
                    <a:srgbClr val="000000">
                      <a:alpha val="43137"/>
                    </a:srgbClr>
                  </a:outerShdw>
                </a:effectLst>
              </a:rPr>
            </a:br>
            <a:r>
              <a:rPr lang="sr-Latn-ME" sz="3200" dirty="0"/>
              <a:t/>
            </a:r>
            <a:br>
              <a:rPr lang="sr-Latn-ME" sz="3200" dirty="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3200" dirty="0"/>
              <a:t/>
            </a:r>
            <a:br>
              <a:rPr lang="sr-Latn-ME" sz="3200" dirty="0"/>
            </a:br>
            <a:r>
              <a:rPr lang="sr-Latn-ME" sz="3200" dirty="0" smtClean="0"/>
              <a:t/>
            </a:r>
            <a:br>
              <a:rPr lang="sr-Latn-ME" sz="3200" dirty="0" smtClean="0"/>
            </a:br>
            <a:r>
              <a:rPr lang="sr-Latn-ME" sz="20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Master </a:t>
            </a: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studije Pravnog fakulteta UCG</a:t>
            </a:r>
            <a:b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br>
            <a:r>
              <a:rPr lang="sr-Latn-ME" sz="20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 </a:t>
            </a:r>
            <a:r>
              <a:rPr lang="sr-Latn-ME" sz="1800" dirty="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Pravo unutrašnjeg tržišta </a:t>
            </a:r>
            <a:r>
              <a:rPr lang="sr-Latn-ME" sz="1800" dirty="0" smtClean="0">
                <a:ln>
                  <a:solidFill>
                    <a:srgbClr val="EAEAEA"/>
                  </a:solidFill>
                </a:ln>
                <a:solidFill>
                  <a:srgbClr val="FFC000"/>
                </a:solidFill>
                <a:effectLst>
                  <a:outerShdw blurRad="38100" dist="38100" dir="2700000" algn="tl">
                    <a:srgbClr val="000000">
                      <a:alpha val="43137"/>
                    </a:srgbClr>
                  </a:outerShdw>
                </a:effectLst>
                <a:latin typeface="Lucida Fax" panose="02060602050505020204" pitchFamily="18" charset="0"/>
              </a:rPr>
              <a:t>EVROPSkE UNIJE</a:t>
            </a:r>
            <a:r>
              <a:rPr lang="en-GB" sz="2400" dirty="0" smtClean="0">
                <a:ln>
                  <a:solidFill>
                    <a:srgbClr val="EAEAEA"/>
                  </a:solidFill>
                </a:ln>
                <a:latin typeface="Lucida Fax" panose="02060602050505020204" pitchFamily="18" charset="0"/>
              </a:rPr>
              <a:t> </a:t>
            </a: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800" dirty="0" smtClean="0">
                <a:ln>
                  <a:solidFill>
                    <a:srgbClr val="EAEAEA"/>
                  </a:solidFill>
                </a:ln>
                <a:latin typeface="Lucida Fax" panose="02060602050505020204" pitchFamily="18" charset="0"/>
              </a:rPr>
              <a:t/>
            </a:r>
            <a:br>
              <a:rPr lang="sr-Latn-ME" sz="2800" dirty="0" smtClean="0">
                <a:ln>
                  <a:solidFill>
                    <a:srgbClr val="EAEAEA"/>
                  </a:solidFill>
                </a:ln>
                <a:latin typeface="Lucida Fax" panose="02060602050505020204" pitchFamily="18" charset="0"/>
              </a:rPr>
            </a:br>
            <a:r>
              <a:rPr lang="sr-Latn-ME" sz="2800" dirty="0" smtClean="0">
                <a:ln>
                  <a:solidFill>
                    <a:srgbClr val="EAEAEA"/>
                  </a:solidFill>
                </a:ln>
                <a:latin typeface="Lucida Fax" panose="02060602050505020204" pitchFamily="18" charset="0"/>
              </a:rPr>
              <a:t>Balansiranje </a:t>
            </a:r>
            <a:br>
              <a:rPr lang="sr-Latn-ME" sz="2800" dirty="0" smtClean="0">
                <a:ln>
                  <a:solidFill>
                    <a:srgbClr val="EAEAEA"/>
                  </a:solidFill>
                </a:ln>
                <a:latin typeface="Lucida Fax" panose="02060602050505020204" pitchFamily="18" charset="0"/>
              </a:rPr>
            </a:br>
            <a:r>
              <a:rPr lang="sr-Latn-ME" sz="2400" dirty="0" smtClean="0">
                <a:ln>
                  <a:solidFill>
                    <a:srgbClr val="EAEAEA"/>
                  </a:solidFill>
                </a:ln>
                <a:latin typeface="Lucida Fax" panose="02060602050505020204" pitchFamily="18" charset="0"/>
              </a:rPr>
              <a:t>osnovnih prava i fundamentalnih sloboda </a:t>
            </a:r>
            <a:r>
              <a:rPr lang="en-GB" sz="1600" dirty="0"/>
              <a:t/>
            </a:r>
            <a:br>
              <a:rPr lang="en-GB" sz="1600" dirty="0"/>
            </a:br>
            <a:r>
              <a:rPr lang="en-US" sz="1800" dirty="0"/>
              <a:t/>
            </a:r>
            <a:br>
              <a:rPr lang="en-US" sz="1800" dirty="0"/>
            </a:br>
            <a:r>
              <a:rPr lang="en-US" sz="2800" dirty="0"/>
              <a:t/>
            </a:r>
            <a:br>
              <a:rPr lang="en-US" sz="2800" dirty="0"/>
            </a:br>
            <a:endParaRPr lang="en-US" sz="2800" dirty="0"/>
          </a:p>
        </p:txBody>
      </p:sp>
      <p:sp>
        <p:nvSpPr>
          <p:cNvPr id="3" name="Subtitle 2"/>
          <p:cNvSpPr>
            <a:spLocks noGrp="1"/>
          </p:cNvSpPr>
          <p:nvPr>
            <p:ph type="subTitle" idx="1"/>
          </p:nvPr>
        </p:nvSpPr>
        <p:spPr>
          <a:xfrm>
            <a:off x="86867" y="4740600"/>
            <a:ext cx="12124925" cy="2060848"/>
          </a:xfrm>
        </p:spPr>
        <p:txBody>
          <a:bodyPr>
            <a:normAutofit/>
          </a:bodyPr>
          <a:lstStyle/>
          <a:p>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Prof</a:t>
            </a:r>
            <a:r>
              <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 dr </a:t>
            </a:r>
            <a:r>
              <a:rPr lang="sr-Latn-ME" sz="2800" b="1" dirty="0" smtClean="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rPr>
              <a:t>Aneta Spaić</a:t>
            </a:r>
            <a:endParaRPr lang="sr-Latn-ME" sz="2800" b="1" dirty="0">
              <a:solidFill>
                <a:srgbClr val="FFCC66"/>
              </a:solidFill>
              <a:effectLst>
                <a:outerShdw blurRad="50800" dist="38100" dir="2700000" algn="tl" rotWithShape="0">
                  <a:srgbClr val="000000">
                    <a:alpha val="48000"/>
                  </a:srgbClr>
                </a:outerShdw>
                <a:reflection blurRad="6350" stA="55000" endA="300" endPos="45500" dir="5400000" sy="-100000" algn="bl" rotWithShape="0"/>
              </a:effectLst>
              <a:latin typeface="Georgia" pitchFamily="18" charset="0"/>
            </a:endParaRPr>
          </a:p>
          <a:p>
            <a:endParaRPr lang="en-US" sz="3200" b="1" dirty="0">
              <a:solidFill>
                <a:srgbClr val="FFCC66"/>
              </a:solidFill>
              <a:latin typeface="Georgia" pitchFamily="18" charset="0"/>
            </a:endParaRPr>
          </a:p>
          <a:p>
            <a:endParaRPr lang="bs-Latn-BA" sz="3200" b="1" dirty="0">
              <a:solidFill>
                <a:srgbClr val="FFCC66"/>
              </a:solidFill>
            </a:endParaRPr>
          </a:p>
        </p:txBody>
      </p:sp>
      <p:pic>
        <p:nvPicPr>
          <p:cNvPr id="5" name="Picture 4">
            <a:extLst>
              <a:ext uri="{FF2B5EF4-FFF2-40B4-BE49-F238E27FC236}">
                <a16:creationId xmlns="" xmlns:a16="http://schemas.microsoft.com/office/drawing/2014/main" id="{D59BE73C-BF83-4916-AE2D-373DBC138A88}"/>
              </a:ext>
            </a:extLst>
          </p:cNvPr>
          <p:cNvPicPr>
            <a:picLocks noChangeAspect="1" noChangeArrowheads="1"/>
          </p:cNvPicPr>
          <p:nvPr/>
        </p:nvPicPr>
        <p:blipFill>
          <a:blip r:embed="rId2" cstate="print"/>
          <a:srcRect r="84048" b="29515"/>
          <a:stretch>
            <a:fillRect/>
          </a:stretch>
        </p:blipFill>
        <p:spPr bwMode="auto">
          <a:xfrm>
            <a:off x="10920536" y="0"/>
            <a:ext cx="1323724" cy="1082180"/>
          </a:xfrm>
          <a:prstGeom prst="rect">
            <a:avLst/>
          </a:prstGeom>
          <a:noFill/>
          <a:ln w="9525">
            <a:noFill/>
            <a:miter lim="800000"/>
            <a:headEnd/>
            <a:tailEnd/>
          </a:ln>
        </p:spPr>
      </p:pic>
      <p:pic>
        <p:nvPicPr>
          <p:cNvPr id="6" name="Picture 5" descr="mlim bijeli.png">
            <a:extLst>
              <a:ext uri="{FF2B5EF4-FFF2-40B4-BE49-F238E27FC236}">
                <a16:creationId xmlns="" xmlns:a16="http://schemas.microsoft.com/office/drawing/2014/main" id="{B54EF010-21FD-449A-8E0D-9BD7C815EED7}"/>
              </a:ext>
            </a:extLst>
          </p:cNvPr>
          <p:cNvPicPr>
            <a:picLocks noChangeAspect="1"/>
          </p:cNvPicPr>
          <p:nvPr/>
        </p:nvPicPr>
        <p:blipFill>
          <a:blip r:embed="rId3" cstate="print"/>
          <a:stretch>
            <a:fillRect/>
          </a:stretch>
        </p:blipFill>
        <p:spPr>
          <a:xfrm>
            <a:off x="1" y="338029"/>
            <a:ext cx="1991543" cy="786715"/>
          </a:xfrm>
          <a:prstGeom prst="rect">
            <a:avLst/>
          </a:prstGeom>
        </p:spPr>
      </p:pic>
    </p:spTree>
    <p:extLst>
      <p:ext uri="{BB962C8B-B14F-4D97-AF65-F5344CB8AC3E}">
        <p14:creationId xmlns:p14="http://schemas.microsoft.com/office/powerpoint/2010/main" val="7859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80" y="1268760"/>
            <a:ext cx="9649072" cy="3785652"/>
          </a:xfrm>
          <a:prstGeom prst="rect">
            <a:avLst/>
          </a:prstGeom>
        </p:spPr>
        <p:txBody>
          <a:bodyPr wrap="square">
            <a:spAutoFit/>
          </a:bodyPr>
          <a:lstStyle/>
          <a:p>
            <a:pPr algn="ctr"/>
            <a:r>
              <a:rPr lang="sr-Latn-ME" sz="1600" dirty="0" smtClean="0"/>
              <a:t>POGLAVLJE 2 </a:t>
            </a:r>
          </a:p>
          <a:p>
            <a:pPr algn="ctr"/>
            <a:endParaRPr lang="sr-Latn-ME" sz="1600" dirty="0" smtClean="0"/>
          </a:p>
          <a:p>
            <a:pPr algn="ctr"/>
            <a:r>
              <a:rPr lang="sr-Latn-ME" sz="1600" dirty="0" smtClean="0"/>
              <a:t>PRAVO OSNIVANJA </a:t>
            </a:r>
          </a:p>
          <a:p>
            <a:pPr algn="ctr"/>
            <a:endParaRPr lang="sr-Latn-ME" sz="1600" dirty="0" smtClean="0"/>
          </a:p>
          <a:p>
            <a:pPr algn="ctr"/>
            <a:r>
              <a:rPr lang="sr-Latn-ME" sz="1600" dirty="0" smtClean="0"/>
              <a:t>Član 49</a:t>
            </a:r>
          </a:p>
          <a:p>
            <a:pPr algn="ctr"/>
            <a:r>
              <a:rPr lang="sr-Latn-ME" sz="1600" dirty="0" smtClean="0"/>
              <a:t> (raniji ĉlan 43 UEZ) </a:t>
            </a:r>
          </a:p>
          <a:p>
            <a:pPr algn="ctr"/>
            <a:endParaRPr lang="sr-Latn-ME" sz="1600" dirty="0" smtClean="0"/>
          </a:p>
          <a:p>
            <a:pPr algn="ctr"/>
            <a:r>
              <a:rPr lang="sr-Latn-ME" sz="1600" dirty="0" smtClean="0"/>
              <a:t>U okviru odredaba navedenih u daljem tekstu, </a:t>
            </a:r>
            <a:r>
              <a:rPr lang="sr-Latn-ME" sz="1600" b="1" dirty="0" smtClean="0"/>
              <a:t>zabranjena su ograničenja slobode osnivanja državljana jedne države članice na teritoriji druge države članice</a:t>
            </a:r>
            <a:r>
              <a:rPr lang="sr-Latn-ME" sz="1600" dirty="0" smtClean="0"/>
              <a:t>. Ova zabrana odnosi se i na ograničenja osnivanja zastupništava, podružnica ili društava kćerki od strane državljana bilo koje države članice sa sjedištem na teritoriji bilo koje države članice. </a:t>
            </a:r>
          </a:p>
          <a:p>
            <a:pPr algn="ctr"/>
            <a:endParaRPr lang="sr-Latn-ME" sz="1600" dirty="0" smtClean="0"/>
          </a:p>
          <a:p>
            <a:pPr algn="ctr"/>
            <a:r>
              <a:rPr lang="sr-Latn-ME" sz="1600" dirty="0" smtClean="0"/>
              <a:t>Sloboda osnivanja uključuje </a:t>
            </a:r>
            <a:r>
              <a:rPr lang="sr-Latn-ME" sz="1600" b="1" dirty="0" smtClean="0"/>
              <a:t>pravo na započinjanje i obavljanje djelatnosti </a:t>
            </a:r>
            <a:r>
              <a:rPr lang="sr-Latn-ME" sz="1600" dirty="0" smtClean="0"/>
              <a:t>kao samozaposleno lice, kao i na </a:t>
            </a:r>
            <a:r>
              <a:rPr lang="sr-Latn-ME" sz="1600" b="1" dirty="0" smtClean="0"/>
              <a:t>osnivanje i upravljanje preduzećima</a:t>
            </a:r>
            <a:r>
              <a:rPr lang="sr-Latn-ME" sz="1600" dirty="0" smtClean="0"/>
              <a:t>, naročito privrednim društvima ili firmama u smislu člana 54 stav 2, pod uslovima propisanim zakonom za državljane države gdje se osnivanje vrši, u skladu sa odredbama poglavlja o kapitalu.</a:t>
            </a:r>
            <a:endParaRPr lang="sr-Latn-ME" sz="1600" dirty="0"/>
          </a:p>
        </p:txBody>
      </p:sp>
    </p:spTree>
    <p:extLst>
      <p:ext uri="{BB962C8B-B14F-4D97-AF65-F5344CB8AC3E}">
        <p14:creationId xmlns:p14="http://schemas.microsoft.com/office/powerpoint/2010/main" val="3623438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416" y="1484784"/>
            <a:ext cx="10585176" cy="3416320"/>
          </a:xfrm>
          <a:prstGeom prst="rect">
            <a:avLst/>
          </a:prstGeom>
        </p:spPr>
        <p:txBody>
          <a:bodyPr wrap="square">
            <a:spAutoFit/>
          </a:bodyPr>
          <a:lstStyle/>
          <a:p>
            <a:pPr algn="ctr"/>
            <a:r>
              <a:rPr lang="sr-Latn-ME" dirty="0" smtClean="0"/>
              <a:t>POGLAVLJE 3 </a:t>
            </a:r>
          </a:p>
          <a:p>
            <a:pPr algn="ctr"/>
            <a:endParaRPr lang="sr-Latn-ME" dirty="0" smtClean="0"/>
          </a:p>
          <a:p>
            <a:pPr algn="ctr"/>
            <a:r>
              <a:rPr lang="sr-Latn-ME" dirty="0" smtClean="0"/>
              <a:t>USLUGE </a:t>
            </a:r>
          </a:p>
          <a:p>
            <a:pPr algn="ctr"/>
            <a:endParaRPr lang="sr-Latn-ME" dirty="0" smtClean="0"/>
          </a:p>
          <a:p>
            <a:pPr algn="ctr"/>
            <a:r>
              <a:rPr lang="sr-Latn-ME" dirty="0" smtClean="0"/>
              <a:t>Član 56</a:t>
            </a:r>
          </a:p>
          <a:p>
            <a:pPr algn="ctr"/>
            <a:r>
              <a:rPr lang="sr-Latn-ME" dirty="0" smtClean="0"/>
              <a:t>(raniji član 49 UEZ)</a:t>
            </a:r>
          </a:p>
          <a:p>
            <a:pPr algn="ctr"/>
            <a:endParaRPr lang="sr-Latn-ME" dirty="0" smtClean="0"/>
          </a:p>
          <a:p>
            <a:pPr algn="ctr"/>
            <a:r>
              <a:rPr lang="sr-Latn-ME" dirty="0" smtClean="0"/>
              <a:t> U okviru odredaba navedenih u daljem tekstu, </a:t>
            </a:r>
            <a:r>
              <a:rPr lang="sr-Latn-ME" b="1" dirty="0" smtClean="0"/>
              <a:t>zabranjena su ograničenja slobode pružanja usluga u Uniji </a:t>
            </a:r>
            <a:r>
              <a:rPr lang="sr-Latn-ME" dirty="0" smtClean="0"/>
              <a:t>u </a:t>
            </a:r>
            <a:r>
              <a:rPr lang="sr-Latn-ME" b="1" dirty="0" smtClean="0"/>
              <a:t>odnosu na državljane država članica koji imaju sjedište u jednoj od država članica ali ne u državi članici lica kojem su usluge namijenjene</a:t>
            </a:r>
            <a:r>
              <a:rPr lang="sr-Latn-ME" dirty="0" smtClean="0"/>
              <a:t>. Evropski parlament i Savjet, odlučujući u skladu sa redovnim zakonodavnim postupkom, mogu proširiti primjenu odredaba Poglavlja na pružaoce usluga koji su državljani trećih zemalja i imaju sjedište u Uniji.</a:t>
            </a:r>
            <a:endParaRPr lang="sr-Latn-ME" dirty="0"/>
          </a:p>
        </p:txBody>
      </p:sp>
    </p:spTree>
    <p:extLst>
      <p:ext uri="{BB962C8B-B14F-4D97-AF65-F5344CB8AC3E}">
        <p14:creationId xmlns:p14="http://schemas.microsoft.com/office/powerpoint/2010/main" val="472279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504" y="1412776"/>
            <a:ext cx="9120696" cy="3693319"/>
          </a:xfrm>
          <a:prstGeom prst="rect">
            <a:avLst/>
          </a:prstGeom>
        </p:spPr>
        <p:txBody>
          <a:bodyPr wrap="square">
            <a:spAutoFit/>
          </a:bodyPr>
          <a:lstStyle/>
          <a:p>
            <a:pPr algn="ctr"/>
            <a:endParaRPr lang="sr-Latn-ME" dirty="0" smtClean="0"/>
          </a:p>
          <a:p>
            <a:pPr algn="ctr"/>
            <a:r>
              <a:rPr lang="sr-Latn-ME" dirty="0" smtClean="0"/>
              <a:t>POGLAVLJE 4 </a:t>
            </a:r>
          </a:p>
          <a:p>
            <a:pPr algn="ctr"/>
            <a:endParaRPr lang="sr-Latn-ME" dirty="0" smtClean="0"/>
          </a:p>
          <a:p>
            <a:pPr algn="ctr"/>
            <a:r>
              <a:rPr lang="sr-Latn-ME" dirty="0" smtClean="0"/>
              <a:t>KAPITAL I PLATNI PROMET </a:t>
            </a:r>
          </a:p>
          <a:p>
            <a:pPr algn="ctr"/>
            <a:endParaRPr lang="sr-Latn-ME" dirty="0" smtClean="0"/>
          </a:p>
          <a:p>
            <a:pPr algn="ctr"/>
            <a:r>
              <a:rPr lang="sr-Latn-ME" dirty="0" smtClean="0"/>
              <a:t>Član 63</a:t>
            </a:r>
          </a:p>
          <a:p>
            <a:pPr algn="ctr"/>
            <a:r>
              <a:rPr lang="sr-Latn-ME" dirty="0" smtClean="0"/>
              <a:t> (raniji član 56 UEZ)</a:t>
            </a:r>
          </a:p>
          <a:p>
            <a:pPr algn="ctr"/>
            <a:endParaRPr lang="sr-Latn-ME" dirty="0" smtClean="0"/>
          </a:p>
          <a:p>
            <a:pPr algn="ctr"/>
            <a:r>
              <a:rPr lang="sr-Latn-ME" dirty="0" smtClean="0"/>
              <a:t> 1. U okviru odredaba iz ovog poglavlja, </a:t>
            </a:r>
            <a:r>
              <a:rPr lang="sr-Latn-ME" b="1" dirty="0" smtClean="0"/>
              <a:t>zabranjena su sva ograničenja kretanja kapitala između država članica i između država članica i trećih zemalja</a:t>
            </a:r>
            <a:r>
              <a:rPr lang="sr-Latn-ME" dirty="0" smtClean="0"/>
              <a:t>. </a:t>
            </a:r>
          </a:p>
          <a:p>
            <a:pPr algn="ctr"/>
            <a:endParaRPr lang="sr-Latn-ME" dirty="0" smtClean="0"/>
          </a:p>
          <a:p>
            <a:pPr algn="ctr"/>
            <a:r>
              <a:rPr lang="sr-Latn-ME" dirty="0" smtClean="0"/>
              <a:t>2. U okviru odredaba iz ovog poglavlja zabranjena su sva ograničenja platnog prometa između država članica i između država članica i trećih zemalja</a:t>
            </a:r>
            <a:endParaRPr lang="sr-Latn-ME" dirty="0"/>
          </a:p>
        </p:txBody>
      </p:sp>
    </p:spTree>
    <p:extLst>
      <p:ext uri="{BB962C8B-B14F-4D97-AF65-F5344CB8AC3E}">
        <p14:creationId xmlns:p14="http://schemas.microsoft.com/office/powerpoint/2010/main" val="434322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188640"/>
            <a:ext cx="11305256" cy="5509200"/>
          </a:xfrm>
          <a:prstGeom prst="rect">
            <a:avLst/>
          </a:prstGeom>
        </p:spPr>
        <p:txBody>
          <a:bodyPr wrap="square">
            <a:spAutoFit/>
          </a:bodyPr>
          <a:lstStyle/>
          <a:p>
            <a:endParaRPr lang="sr-Latn-ME" sz="1600" dirty="0" smtClean="0"/>
          </a:p>
          <a:p>
            <a:endParaRPr lang="sr-Latn-ME" sz="1600" dirty="0" smtClean="0"/>
          </a:p>
          <a:p>
            <a:pPr algn="ctr"/>
            <a:r>
              <a:rPr lang="sr-Latn-ME" sz="1600" dirty="0" smtClean="0"/>
              <a:t>Član 263 </a:t>
            </a:r>
          </a:p>
          <a:p>
            <a:pPr algn="ctr"/>
            <a:r>
              <a:rPr lang="sr-Latn-ME" sz="1600" dirty="0" smtClean="0"/>
              <a:t>(raniji član 230 UEZ) </a:t>
            </a:r>
          </a:p>
          <a:p>
            <a:pPr algn="ctr"/>
            <a:endParaRPr lang="sr-Latn-ME" sz="1600" dirty="0" smtClean="0"/>
          </a:p>
          <a:p>
            <a:pPr algn="ctr"/>
            <a:r>
              <a:rPr lang="sr-Latn-ME" sz="1600" dirty="0" smtClean="0"/>
              <a:t>Sud pravde Evropske unije </a:t>
            </a:r>
            <a:r>
              <a:rPr lang="sr-Latn-ME" sz="1600" b="1" dirty="0" smtClean="0"/>
              <a:t>OCJENJUJE ZAKONITOST ZAKONODAVNIH AKATA</a:t>
            </a:r>
            <a:r>
              <a:rPr lang="sr-Latn-ME" sz="1600" dirty="0" smtClean="0"/>
              <a:t>, akata Savjeta, Komisije i Evropske centralne banke, izuzev preporuka i mišljenja, kao i akata Evropskog parlamenta i Evropskog savjeta sa pravnim dejstvom u odnosu na treća lica. Sud pravde Evropske unije </a:t>
            </a:r>
            <a:r>
              <a:rPr lang="sr-Latn-ME" sz="1600" b="1" dirty="0" smtClean="0"/>
              <a:t>OCJENJUJE I ZAKONITOST AKATA ORGANA, SLUŽBI ILI AGENCIJA UNIJE </a:t>
            </a:r>
            <a:r>
              <a:rPr lang="sr-Latn-ME" sz="1600" dirty="0" smtClean="0"/>
              <a:t>koja bi mogla imati pravno dejstvo u odnosu na treća lica. </a:t>
            </a:r>
          </a:p>
          <a:p>
            <a:pPr algn="ctr"/>
            <a:endParaRPr lang="sr-Latn-ME" sz="1600" dirty="0" smtClean="0"/>
          </a:p>
          <a:p>
            <a:pPr algn="ctr"/>
            <a:r>
              <a:rPr lang="sr-Latn-ME" sz="1600" dirty="0" smtClean="0"/>
              <a:t>U tu svrhu, Sud je nadležan za tužbe koje</a:t>
            </a:r>
            <a:r>
              <a:rPr lang="sr-Latn-ME" sz="1600" b="1" dirty="0" smtClean="0"/>
              <a:t> podnese država </a:t>
            </a:r>
            <a:r>
              <a:rPr lang="sr-Latn-ME" sz="1600" b="1" dirty="0"/>
              <a:t>č</a:t>
            </a:r>
            <a:r>
              <a:rPr lang="sr-Latn-ME" sz="1600" b="1" dirty="0" smtClean="0"/>
              <a:t>lanica, </a:t>
            </a:r>
            <a:r>
              <a:rPr lang="sr-Latn-ME" sz="1600" dirty="0" smtClean="0"/>
              <a:t>Evropski </a:t>
            </a:r>
            <a:r>
              <a:rPr lang="sr-Latn-ME" sz="1600" b="1" dirty="0" smtClean="0"/>
              <a:t>parlament</a:t>
            </a:r>
            <a:r>
              <a:rPr lang="sr-Latn-ME" sz="1600" dirty="0" smtClean="0"/>
              <a:t>, </a:t>
            </a:r>
            <a:r>
              <a:rPr lang="sr-Latn-ME" sz="1600" b="1" dirty="0" smtClean="0"/>
              <a:t>Savjet </a:t>
            </a:r>
            <a:r>
              <a:rPr lang="sr-Latn-ME" sz="1600" dirty="0" smtClean="0"/>
              <a:t>ili </a:t>
            </a:r>
            <a:r>
              <a:rPr lang="sr-Latn-ME" sz="1600" b="1" dirty="0" smtClean="0"/>
              <a:t>Komisija </a:t>
            </a:r>
            <a:r>
              <a:rPr lang="sr-Latn-ME" sz="1600" dirty="0" smtClean="0"/>
              <a:t>zbog </a:t>
            </a:r>
            <a:r>
              <a:rPr lang="sr-Latn-ME" sz="1600" i="1" dirty="0" smtClean="0"/>
              <a:t>nenadležnosti</a:t>
            </a:r>
            <a:r>
              <a:rPr lang="sr-Latn-ME" sz="1600" dirty="0" smtClean="0"/>
              <a:t>, </a:t>
            </a:r>
            <a:r>
              <a:rPr lang="sr-Latn-ME" sz="1600" i="1" dirty="0" smtClean="0"/>
              <a:t>bitne povrede postupka</a:t>
            </a:r>
            <a:r>
              <a:rPr lang="sr-Latn-ME" sz="1600" dirty="0" smtClean="0"/>
              <a:t>, </a:t>
            </a:r>
            <a:r>
              <a:rPr lang="sr-Latn-ME" sz="1600" i="1" dirty="0" smtClean="0"/>
              <a:t>povrede ugovora </a:t>
            </a:r>
            <a:r>
              <a:rPr lang="sr-Latn-ME" sz="1600" dirty="0" smtClean="0"/>
              <a:t>ili </a:t>
            </a:r>
            <a:r>
              <a:rPr lang="sr-Latn-ME" sz="1600" i="1" dirty="0" smtClean="0"/>
              <a:t>bilo kojeg pravnog pravila </a:t>
            </a:r>
            <a:r>
              <a:rPr lang="sr-Latn-ME" sz="1600" dirty="0" smtClean="0"/>
              <a:t>koje se odnosi na njihovu primjenu, odnosno zloupotrebe ovlašćenja. </a:t>
            </a:r>
            <a:r>
              <a:rPr lang="sr-Latn-ME" sz="1600" dirty="0"/>
              <a:t> </a:t>
            </a:r>
            <a:r>
              <a:rPr lang="sr-Latn-ME" sz="1600" dirty="0" smtClean="0"/>
              <a:t>Sud je pod istim uslovima nadležan za tužbe koje podnesu Revizorski </a:t>
            </a:r>
            <a:r>
              <a:rPr lang="sr-Latn-ME" sz="1600" b="1" dirty="0" smtClean="0"/>
              <a:t>sud</a:t>
            </a:r>
            <a:r>
              <a:rPr lang="sr-Latn-ME" sz="1600" dirty="0" smtClean="0"/>
              <a:t>, Evropska centralna </a:t>
            </a:r>
            <a:r>
              <a:rPr lang="sr-Latn-ME" sz="1600" b="1" dirty="0" smtClean="0"/>
              <a:t>banka </a:t>
            </a:r>
            <a:r>
              <a:rPr lang="sr-Latn-ME" sz="1600" dirty="0" smtClean="0"/>
              <a:t>i Komitet regiona radi zaštite svojih ovlašćenja. </a:t>
            </a:r>
          </a:p>
          <a:p>
            <a:pPr algn="ctr"/>
            <a:endParaRPr lang="sr-Latn-ME" sz="1600" dirty="0" smtClean="0"/>
          </a:p>
          <a:p>
            <a:pPr algn="ctr"/>
            <a:r>
              <a:rPr lang="sr-Latn-ME" sz="1600" dirty="0" smtClean="0"/>
              <a:t> , pod uslovima iz st. 1 i 2, pokrenuti postupak protiv akta koji je naslovljen na to lice ili koji ga se neposredno i lično tiče, kao i protiv regulatornog akta koji ga se neposredno tiče, a ne sadrži mjere za sprovođenje. </a:t>
            </a:r>
          </a:p>
          <a:p>
            <a:pPr algn="ctr"/>
            <a:endParaRPr lang="sr-Latn-ME" sz="1600" dirty="0" smtClean="0"/>
          </a:p>
          <a:p>
            <a:pPr algn="ctr"/>
            <a:r>
              <a:rPr lang="sr-Latn-ME" sz="1400" dirty="0" smtClean="0"/>
              <a:t>Aktima o osnivanju organa, službi i agencija Unije mogu se utvrditi posebni uslovi i pravila u pogledu tužbi fizičkih ili pravnih lica protiv akata tih organa, službi ili agencija sa pravnim dejstvom u odnosu na njih. </a:t>
            </a:r>
          </a:p>
          <a:p>
            <a:pPr algn="ctr"/>
            <a:endParaRPr lang="sr-Latn-ME" sz="1400" dirty="0" smtClean="0"/>
          </a:p>
          <a:p>
            <a:pPr algn="ctr"/>
            <a:r>
              <a:rPr lang="sr-Latn-ME" sz="1400" dirty="0" smtClean="0"/>
              <a:t>Postupci predviđeni ovim članom pokreću se u roku od dva mjeseca od objavljivanja akta ili obavještavanja tužioca o tom aktu, odnosno, ako to izostane, od dana kada je tužilac za njega saznao.</a:t>
            </a:r>
            <a:endParaRPr lang="sr-Latn-ME" sz="1400" dirty="0"/>
          </a:p>
        </p:txBody>
      </p:sp>
    </p:spTree>
    <p:extLst>
      <p:ext uri="{BB962C8B-B14F-4D97-AF65-F5344CB8AC3E}">
        <p14:creationId xmlns:p14="http://schemas.microsoft.com/office/powerpoint/2010/main" val="1424531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739584"/>
            <a:ext cx="11665296" cy="648072"/>
          </a:xfrm>
        </p:spPr>
        <p:txBody>
          <a:bodyPr>
            <a:noAutofit/>
          </a:bodyPr>
          <a:lstStyle/>
          <a:p>
            <a:r>
              <a:rPr lang="sr-Latn-ME" sz="1800" dirty="0" smtClean="0">
                <a:latin typeface="Lucida Fax" panose="02060602050505020204" pitchFamily="18" charset="0"/>
              </a:rPr>
              <a:t>KAKO BALANSIRATI EKONOMSKE SLOBODE SA FUNDAMENTLNIM PRAVIMA </a:t>
            </a:r>
            <a:endParaRPr lang="en-US" sz="18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068195"/>
              </p:ext>
            </p:extLst>
          </p:nvPr>
        </p:nvGraphicFramePr>
        <p:xfrm>
          <a:off x="160872" y="1678072"/>
          <a:ext cx="12192000" cy="49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238733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761964"/>
            <a:ext cx="11665296" cy="648072"/>
          </a:xfrm>
        </p:spPr>
        <p:txBody>
          <a:bodyPr>
            <a:noAutofit/>
          </a:bodyPr>
          <a:lstStyle/>
          <a:p>
            <a:pPr>
              <a:lnSpc>
                <a:spcPct val="100000"/>
              </a:lnSpc>
            </a:pPr>
            <a:r>
              <a:rPr lang="sr-Latn-ME" sz="2000" dirty="0" smtClean="0">
                <a:effectLst/>
                <a:latin typeface="Lucida Bright" panose="02040602050505020304" pitchFamily="18" charset="0"/>
              </a:rPr>
              <a:t>Modeli sudijskog balansiranja pri utrđivanju konfliktnih interesa</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231838131"/>
              </p:ext>
            </p:extLst>
          </p:nvPr>
        </p:nvGraphicFramePr>
        <p:xfrm>
          <a:off x="2" y="1829100"/>
          <a:ext cx="12208738" cy="4850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52624"/>
            <a:ext cx="1640573" cy="648072"/>
          </a:xfrm>
          <a:prstGeom prst="rect">
            <a:avLst/>
          </a:prstGeom>
        </p:spPr>
      </p:pic>
      <p:sp>
        <p:nvSpPr>
          <p:cNvPr id="7" name="Bevel 6"/>
          <p:cNvSpPr/>
          <p:nvPr/>
        </p:nvSpPr>
        <p:spPr>
          <a:xfrm>
            <a:off x="8607577" y="3441389"/>
            <a:ext cx="3601163" cy="1204754"/>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Latn-ME" sz="1200" dirty="0" smtClean="0"/>
          </a:p>
          <a:p>
            <a:pPr algn="ctr"/>
            <a:r>
              <a:rPr lang="sr-Latn-ME" sz="1200" dirty="0" smtClean="0"/>
              <a:t>Značaj stepena diskrecije u postupku balansiranja koji vodi subjektivizmu i presudi koja se zasniva na vrijednosnom sudu – RENUNCIJACIJI prava –arbitrerna sudska diskrecija</a:t>
            </a:r>
          </a:p>
          <a:p>
            <a:pPr algn="ctr"/>
            <a:endParaRPr lang="en-US" sz="1200" dirty="0"/>
          </a:p>
        </p:txBody>
      </p:sp>
      <p:sp>
        <p:nvSpPr>
          <p:cNvPr id="10" name="Bent Arrow 9"/>
          <p:cNvSpPr/>
          <p:nvPr/>
        </p:nvSpPr>
        <p:spPr>
          <a:xfrm>
            <a:off x="7824192" y="2492896"/>
            <a:ext cx="504056"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vel 11"/>
          <p:cNvSpPr/>
          <p:nvPr/>
        </p:nvSpPr>
        <p:spPr>
          <a:xfrm>
            <a:off x="8580276" y="4773002"/>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Osnov za kreiranje jurisprudencije ustavnog suda i nužnost u rješavanju konflikta između ljudskih pravax</a:t>
            </a:r>
            <a:endParaRPr lang="en-US" sz="1200" dirty="0"/>
          </a:p>
        </p:txBody>
      </p:sp>
      <p:sp>
        <p:nvSpPr>
          <p:cNvPr id="13" name="Bevel 12"/>
          <p:cNvSpPr/>
          <p:nvPr/>
        </p:nvSpPr>
        <p:spPr>
          <a:xfrm>
            <a:off x="8580276" y="2047528"/>
            <a:ext cx="3610138" cy="1237456"/>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a:t>1- Intenzitet povrede</a:t>
            </a:r>
          </a:p>
          <a:p>
            <a:pPr algn="ctr"/>
            <a:r>
              <a:rPr lang="sr-Latn-ME" sz="1200" dirty="0"/>
              <a:t>2- Ispunjenost konkurentnog principa</a:t>
            </a:r>
          </a:p>
          <a:p>
            <a:pPr algn="ctr"/>
            <a:r>
              <a:rPr lang="sr-Latn-ME" sz="1200" dirty="0"/>
              <a:t>3-Evaluaciona faza –u kojoj se utvrđuje da li značaj kasnijeg  opravdava kršenja prethodnog principa</a:t>
            </a:r>
          </a:p>
        </p:txBody>
      </p:sp>
      <p:sp>
        <p:nvSpPr>
          <p:cNvPr id="14" name="Bevel 13"/>
          <p:cNvSpPr/>
          <p:nvPr/>
        </p:nvSpPr>
        <p:spPr>
          <a:xfrm>
            <a:off x="8607577" y="5809043"/>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Član 52 Povelje – osnovna prava mogu biti ograničena, kada je ograničenje predviđeno </a:t>
            </a:r>
            <a:r>
              <a:rPr lang="sr-Latn-ME" sz="1200" b="1" dirty="0" smtClean="0"/>
              <a:t>zakonom</a:t>
            </a:r>
            <a:r>
              <a:rPr lang="sr-Latn-ME" sz="1200" dirty="0" smtClean="0"/>
              <a:t>, a ograničenja su </a:t>
            </a:r>
            <a:r>
              <a:rPr lang="sr-Latn-ME" sz="1200" b="1" dirty="0" smtClean="0"/>
              <a:t>proporcionalna </a:t>
            </a:r>
            <a:r>
              <a:rPr lang="sr-Latn-ME" sz="1200" dirty="0" smtClean="0"/>
              <a:t>i </a:t>
            </a:r>
            <a:r>
              <a:rPr lang="sr-Latn-ME" sz="1200" b="1" dirty="0" smtClean="0"/>
              <a:t>neophodna</a:t>
            </a:r>
            <a:r>
              <a:rPr lang="sr-Latn-ME" sz="1200" dirty="0" smtClean="0"/>
              <a:t>. </a:t>
            </a:r>
            <a:endParaRPr lang="en-US" sz="1200" dirty="0"/>
          </a:p>
        </p:txBody>
      </p:sp>
    </p:spTree>
    <p:extLst>
      <p:ext uri="{BB962C8B-B14F-4D97-AF65-F5344CB8AC3E}">
        <p14:creationId xmlns:p14="http://schemas.microsoft.com/office/powerpoint/2010/main" val="4169880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11" y="1052736"/>
            <a:ext cx="10615281" cy="648072"/>
          </a:xfrm>
        </p:spPr>
        <p:txBody>
          <a:bodyPr>
            <a:noAutofit/>
          </a:bodyPr>
          <a:lstStyle/>
          <a:p>
            <a:pPr algn="just">
              <a:lnSpc>
                <a:spcPct val="100000"/>
              </a:lnSpc>
            </a:pPr>
            <a:r>
              <a:rPr lang="sr-Latn-ME" sz="2400" dirty="0">
                <a:effectLst/>
                <a:latin typeface="Lucida Bright" panose="02040602050505020304" pitchFamily="18" charset="0"/>
              </a:rPr>
              <a:t>TEST PROPORCIONALNOSTI EVROPSKOG SUDA ZA </a:t>
            </a:r>
            <a:r>
              <a:rPr lang="sr-Latn-ME" sz="2400" dirty="0" smtClean="0">
                <a:effectLst/>
                <a:latin typeface="Lucida Bright" panose="02040602050505020304" pitchFamily="18" charset="0"/>
              </a:rPr>
              <a:t>LJUDSKA </a:t>
            </a:r>
            <a:r>
              <a:rPr lang="sr-Latn-ME" sz="2400" dirty="0">
                <a:effectLst/>
                <a:latin typeface="Lucida Bright" panose="02040602050505020304" pitchFamily="18" charset="0"/>
              </a:rPr>
              <a:t>PRAVA</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8053481"/>
              </p:ext>
            </p:extLst>
          </p:nvPr>
        </p:nvGraphicFramePr>
        <p:xfrm>
          <a:off x="2" y="2204864"/>
          <a:ext cx="1185663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154683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802351"/>
            <a:ext cx="11665296" cy="648072"/>
          </a:xfrm>
        </p:spPr>
        <p:txBody>
          <a:bodyPr>
            <a:noAutofit/>
          </a:bodyPr>
          <a:lstStyle/>
          <a:p>
            <a:pPr>
              <a:lnSpc>
                <a:spcPct val="100000"/>
              </a:lnSpc>
            </a:pPr>
            <a:r>
              <a:rPr lang="sr-Latn-ME" sz="2000" dirty="0" smtClean="0">
                <a:effectLst/>
                <a:latin typeface="Lucida Bright" panose="02040602050505020304" pitchFamily="18" charset="0"/>
              </a:rPr>
              <a:t>ALTERNATIVE BALANSIRANJU </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11264105"/>
              </p:ext>
            </p:extLst>
          </p:nvPr>
        </p:nvGraphicFramePr>
        <p:xfrm>
          <a:off x="2" y="2204864"/>
          <a:ext cx="1185663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52624"/>
            <a:ext cx="1640573" cy="648072"/>
          </a:xfrm>
          <a:prstGeom prst="rect">
            <a:avLst/>
          </a:prstGeom>
        </p:spPr>
      </p:pic>
      <p:sp>
        <p:nvSpPr>
          <p:cNvPr id="7" name="Bevel 6"/>
          <p:cNvSpPr/>
          <p:nvPr/>
        </p:nvSpPr>
        <p:spPr>
          <a:xfrm>
            <a:off x="8607577" y="3441389"/>
            <a:ext cx="3601163" cy="1204754"/>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r-Latn-ME" sz="1200" dirty="0" smtClean="0"/>
          </a:p>
          <a:p>
            <a:pPr algn="ctr"/>
            <a:r>
              <a:rPr lang="sr-Latn-ME" sz="1200" dirty="0" smtClean="0"/>
              <a:t>Značaj stepena diskrecije u postupku balansiranja koji vodi subjektivizmu i presudi koja se zasniva na vrijednosnom sudu – RENUNCIJACIJI prava –arbitrerna sudska diskrecija</a:t>
            </a:r>
          </a:p>
          <a:p>
            <a:pPr algn="ctr"/>
            <a:endParaRPr lang="en-US" sz="1200" dirty="0"/>
          </a:p>
        </p:txBody>
      </p:sp>
      <p:sp>
        <p:nvSpPr>
          <p:cNvPr id="10" name="Bent Arrow 9"/>
          <p:cNvSpPr/>
          <p:nvPr/>
        </p:nvSpPr>
        <p:spPr>
          <a:xfrm>
            <a:off x="7896200" y="2287800"/>
            <a:ext cx="504056"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vel 11"/>
          <p:cNvSpPr/>
          <p:nvPr/>
        </p:nvSpPr>
        <p:spPr>
          <a:xfrm>
            <a:off x="8593926" y="4784439"/>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Osnov za kreiranje jurispridencije ustavnog suda i nužnost u rješavanju konflikta između ljudskih prava</a:t>
            </a:r>
            <a:endParaRPr lang="en-US" sz="1200" dirty="0"/>
          </a:p>
        </p:txBody>
      </p:sp>
      <p:sp>
        <p:nvSpPr>
          <p:cNvPr id="13" name="Bevel 12"/>
          <p:cNvSpPr/>
          <p:nvPr/>
        </p:nvSpPr>
        <p:spPr>
          <a:xfrm>
            <a:off x="8580276" y="2047528"/>
            <a:ext cx="3610138" cy="1237456"/>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a:t>1- Intenzitet povrede</a:t>
            </a:r>
          </a:p>
          <a:p>
            <a:pPr algn="ctr"/>
            <a:r>
              <a:rPr lang="sr-Latn-ME" sz="1200" dirty="0"/>
              <a:t>2- Ispunjenost konkurentnog principa</a:t>
            </a:r>
          </a:p>
          <a:p>
            <a:pPr algn="ctr"/>
            <a:r>
              <a:rPr lang="sr-Latn-ME" sz="1200" dirty="0"/>
              <a:t>3-Evaluaciona faza –u kojoj se utvrđuje da li značaj </a:t>
            </a:r>
            <a:r>
              <a:rPr lang="sr-Latn-ME" sz="1200" dirty="0" smtClean="0"/>
              <a:t>jednog opravdava </a:t>
            </a:r>
            <a:r>
              <a:rPr lang="sr-Latn-ME" sz="1200" dirty="0"/>
              <a:t>kršenja </a:t>
            </a:r>
            <a:r>
              <a:rPr lang="sr-Latn-ME" sz="1200" dirty="0" smtClean="0"/>
              <a:t>drugog principa</a:t>
            </a:r>
            <a:endParaRPr lang="sr-Latn-ME" sz="1200" dirty="0"/>
          </a:p>
        </p:txBody>
      </p:sp>
      <p:sp>
        <p:nvSpPr>
          <p:cNvPr id="14" name="Bevel 13"/>
          <p:cNvSpPr/>
          <p:nvPr/>
        </p:nvSpPr>
        <p:spPr>
          <a:xfrm>
            <a:off x="8607577" y="5809043"/>
            <a:ext cx="3582837" cy="89999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r-Latn-ME" sz="1200" dirty="0" smtClean="0"/>
              <a:t>Član 52 Povelje – osnovna prava mogu biti ograničena, kada je ograničenje predviđeno zakonom, a ogrničenja su proporcionalna i neophodna. </a:t>
            </a:r>
            <a:endParaRPr lang="en-US" sz="1200" dirty="0"/>
          </a:p>
        </p:txBody>
      </p:sp>
    </p:spTree>
    <p:extLst>
      <p:ext uri="{BB962C8B-B14F-4D97-AF65-F5344CB8AC3E}">
        <p14:creationId xmlns:p14="http://schemas.microsoft.com/office/powerpoint/2010/main" val="2408583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764704"/>
            <a:ext cx="11665296" cy="1080120"/>
          </a:xfrm>
        </p:spPr>
        <p:txBody>
          <a:bodyPr>
            <a:noAutofit/>
          </a:bodyPr>
          <a:lstStyle/>
          <a:p>
            <a:pPr algn="ctr"/>
            <a:r>
              <a:rPr lang="en-GB" sz="1100" dirty="0" smtClean="0">
                <a:latin typeface="Lucida Fax" panose="02060602050505020204" pitchFamily="18" charset="0"/>
              </a:rPr>
              <a:t>OMEGA SPIELHALLEN – UND AUTOMATENAUFSTELLUNGS – GMBH</a:t>
            </a:r>
            <a:br>
              <a:rPr lang="en-GB" sz="1100" dirty="0" smtClean="0">
                <a:latin typeface="Lucida Fax" panose="02060602050505020204" pitchFamily="18" charset="0"/>
              </a:rPr>
            </a:br>
            <a:r>
              <a:rPr lang="en-GB" sz="1100" dirty="0" smtClean="0">
                <a:latin typeface="Lucida Fax" panose="02060602050505020204" pitchFamily="18" charset="0"/>
              </a:rPr>
              <a:t/>
            </a:r>
            <a:br>
              <a:rPr lang="en-GB" sz="1100" dirty="0" smtClean="0">
                <a:latin typeface="Lucida Fax" panose="02060602050505020204" pitchFamily="18" charset="0"/>
              </a:rPr>
            </a:br>
            <a:r>
              <a:rPr lang="en-GB" sz="1100" dirty="0" smtClean="0">
                <a:latin typeface="Lucida Fax" panose="02060602050505020204" pitchFamily="18" charset="0"/>
              </a:rPr>
              <a:t>V </a:t>
            </a:r>
            <a:br>
              <a:rPr lang="en-GB" sz="1100" dirty="0" smtClean="0">
                <a:latin typeface="Lucida Fax" panose="02060602050505020204" pitchFamily="18" charset="0"/>
              </a:rPr>
            </a:br>
            <a:r>
              <a:rPr lang="en-GB" sz="1100" dirty="0" smtClean="0">
                <a:latin typeface="Lucida Fax" panose="02060602050505020204" pitchFamily="18" charset="0"/>
              </a:rPr>
              <a:t/>
            </a:r>
            <a:br>
              <a:rPr lang="en-GB" sz="1100" dirty="0" smtClean="0">
                <a:latin typeface="Lucida Fax" panose="02060602050505020204" pitchFamily="18" charset="0"/>
              </a:rPr>
            </a:br>
            <a:r>
              <a:rPr lang="en-GB" sz="1100" dirty="0" smtClean="0">
                <a:latin typeface="Lucida Fax" panose="02060602050505020204" pitchFamily="18" charset="0"/>
              </a:rPr>
              <a:t>OBERBURGERMEISTERIN DER BUNDESSTADT BONN (</a:t>
            </a:r>
            <a:r>
              <a:rPr lang="sr-Latn-ME" sz="1100" dirty="0" smtClean="0">
                <a:latin typeface="Lucida Fax" panose="02060602050505020204" pitchFamily="18" charset="0"/>
              </a:rPr>
              <a:t>CASE C-36</a:t>
            </a:r>
            <a:r>
              <a:rPr lang="en-GB" sz="1100" dirty="0" smtClean="0">
                <a:latin typeface="Lucida Fax" panose="02060602050505020204" pitchFamily="18" charset="0"/>
              </a:rPr>
              <a:t>/02, OMEGA, (2004</a:t>
            </a:r>
            <a:r>
              <a:rPr lang="sr-Latn-ME" sz="1100" dirty="0" smtClean="0">
                <a:latin typeface="Lucida Fax" panose="02060602050505020204" pitchFamily="18" charset="0"/>
              </a:rPr>
              <a:t>)</a:t>
            </a:r>
            <a:r>
              <a:rPr lang="en-GB" sz="1100" dirty="0" smtClean="0">
                <a:latin typeface="Lucida Fax" panose="02060602050505020204" pitchFamily="18" charset="0"/>
              </a:rPr>
              <a:t> ECR I – 9609)</a:t>
            </a:r>
            <a:endParaRPr lang="en-US" sz="11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0500535"/>
              </p:ext>
            </p:extLst>
          </p:nvPr>
        </p:nvGraphicFramePr>
        <p:xfrm>
          <a:off x="0" y="1916113"/>
          <a:ext cx="12192000" cy="494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3927114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62416"/>
            <a:ext cx="11665296" cy="648072"/>
          </a:xfrm>
        </p:spPr>
        <p:txBody>
          <a:bodyPr>
            <a:noAutofit/>
          </a:bodyPr>
          <a:lstStyle/>
          <a:p>
            <a:pPr>
              <a:lnSpc>
                <a:spcPct val="100000"/>
              </a:lnSpc>
            </a:pPr>
            <a:r>
              <a:rPr lang="sr-Latn-ME" sz="1600" dirty="0" smtClean="0">
                <a:effectLst/>
                <a:latin typeface="Lucida Bright" panose="02040602050505020304" pitchFamily="18" charset="0"/>
              </a:rPr>
              <a:t>ČINJENICE, GLAVNI POSTUPAK I ZAHTJEV ZA PRETHODNO ODLUČIVANJE </a:t>
            </a:r>
            <a:endParaRPr lang="sr-Latn-ME" sz="16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375091799"/>
              </p:ext>
            </p:extLst>
          </p:nvPr>
        </p:nvGraphicFramePr>
        <p:xfrm>
          <a:off x="2" y="1124744"/>
          <a:ext cx="1200065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989091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456" y="548680"/>
            <a:ext cx="9865096" cy="6740307"/>
          </a:xfrm>
          <a:prstGeom prst="rect">
            <a:avLst/>
          </a:prstGeom>
        </p:spPr>
        <p:txBody>
          <a:bodyPr wrap="square">
            <a:spAutoFit/>
          </a:bodyPr>
          <a:lstStyle/>
          <a:p>
            <a:pPr algn="ctr"/>
            <a:r>
              <a:rPr lang="sr-Latn-ME" b="1" dirty="0" smtClean="0"/>
              <a:t>OSNOVNE SLOBODE  v </a:t>
            </a:r>
            <a:r>
              <a:rPr lang="sr-Latn-ME" b="1" dirty="0"/>
              <a:t>OSNOVNA </a:t>
            </a:r>
            <a:r>
              <a:rPr lang="sr-Latn-ME" b="1" dirty="0" smtClean="0"/>
              <a:t>PRAVA: Pravo EU i pravo Savjeta Evrope</a:t>
            </a:r>
          </a:p>
          <a:p>
            <a:endParaRPr lang="sr-Latn-ME" dirty="0" smtClean="0"/>
          </a:p>
          <a:p>
            <a:pPr algn="ctr"/>
            <a:r>
              <a:rPr lang="sr-Latn-ME" dirty="0" smtClean="0"/>
              <a:t>I </a:t>
            </a:r>
          </a:p>
          <a:p>
            <a:pPr algn="ctr"/>
            <a:r>
              <a:rPr lang="sr-Latn-ME" dirty="0" smtClean="0"/>
              <a:t>Osnovna prava. </a:t>
            </a:r>
          </a:p>
          <a:p>
            <a:pPr algn="ctr"/>
            <a:r>
              <a:rPr lang="sr-Latn-ME" dirty="0" smtClean="0"/>
              <a:t>Balansiranje osnovnih prava i osnovnih sloboda. </a:t>
            </a:r>
          </a:p>
          <a:p>
            <a:pPr algn="ctr"/>
            <a:r>
              <a:rPr lang="sr-Latn-ME" dirty="0" smtClean="0"/>
              <a:t>Princip proporcionalnosti - Test proporcionalnosti: porijeklo, pojam, balansiranje interesa, kriterijumi. Alternative. Temeljne slobode. Ključne odredbe UEU UFEU.</a:t>
            </a:r>
          </a:p>
          <a:p>
            <a:pPr algn="ctr"/>
            <a:endParaRPr lang="sr-Latn-ME" dirty="0" smtClean="0"/>
          </a:p>
          <a:p>
            <a:pPr algn="ctr"/>
            <a:r>
              <a:rPr lang="sr-Latn-ME" dirty="0" smtClean="0"/>
              <a:t>II </a:t>
            </a:r>
          </a:p>
          <a:p>
            <a:pPr algn="ctr"/>
            <a:r>
              <a:rPr lang="sr-Latn-ME" dirty="0" smtClean="0"/>
              <a:t>Balansiranje slobode izražavanja i okupljanja i slobodnog kretanja robe.</a:t>
            </a:r>
          </a:p>
          <a:p>
            <a:pPr algn="ctr"/>
            <a:r>
              <a:rPr lang="sr-Latn-ME" dirty="0" smtClean="0"/>
              <a:t>Sloboda izražavanja i okupljanja, čl. 9 i 10 EKLJP. Član 11 EKLJP. </a:t>
            </a:r>
          </a:p>
          <a:p>
            <a:pPr algn="ctr"/>
            <a:r>
              <a:rPr lang="sr-Latn-ME" dirty="0" smtClean="0"/>
              <a:t>Slučaj Schmidberger. Činjenice, mišljenje AG, presuda slučaja, analiza, opravdanost ograničenja</a:t>
            </a:r>
          </a:p>
          <a:p>
            <a:pPr algn="ctr"/>
            <a:endParaRPr lang="sr-Latn-ME" dirty="0" smtClean="0"/>
          </a:p>
          <a:p>
            <a:pPr algn="ctr"/>
            <a:r>
              <a:rPr lang="sr-Latn-ME" dirty="0" smtClean="0"/>
              <a:t>III </a:t>
            </a:r>
          </a:p>
          <a:p>
            <a:pPr algn="ctr"/>
            <a:r>
              <a:rPr lang="sr-Latn-ME" dirty="0" smtClean="0"/>
              <a:t>Balansiranje ljudskog dostojanstva sa slobodom pružanja usluga. Ljudsko dostojanstvo – čl 1 Povelje. </a:t>
            </a:r>
          </a:p>
          <a:p>
            <a:pPr algn="ctr"/>
            <a:r>
              <a:rPr lang="sr-Latn-ME" dirty="0" smtClean="0"/>
              <a:t>Slučaj Omega - Činjenice, mišljenje AG, Presuda slučaja, Analiza, opravdanost ograničenja.</a:t>
            </a:r>
          </a:p>
          <a:p>
            <a:pPr algn="ctr"/>
            <a:endParaRPr lang="sr-Latn-ME" dirty="0" smtClean="0"/>
          </a:p>
          <a:p>
            <a:pPr algn="ctr"/>
            <a:r>
              <a:rPr lang="sr-Latn-ME" dirty="0" smtClean="0"/>
              <a:t>IV </a:t>
            </a:r>
          </a:p>
          <a:p>
            <a:pPr algn="ctr"/>
            <a:r>
              <a:rPr lang="sr-Latn-ME" dirty="0" smtClean="0"/>
              <a:t>Balansiranje socijalnih prava i slobode pružanja usluga. </a:t>
            </a:r>
          </a:p>
          <a:p>
            <a:pPr algn="ctr"/>
            <a:r>
              <a:rPr lang="sr-Latn-ME" dirty="0" smtClean="0"/>
              <a:t>Socijalna prava: pravna priroda i zaštita - čl. 33 do 35 Povelje.</a:t>
            </a:r>
          </a:p>
          <a:p>
            <a:pPr algn="ctr"/>
            <a:r>
              <a:rPr lang="sr-Latn-ME" dirty="0" smtClean="0"/>
              <a:t>Slučaj Viking Line i Laval - činjenice, mišljenje AG, presuda slučaja, analiza.</a:t>
            </a:r>
          </a:p>
          <a:p>
            <a:endParaRPr lang="sr-Latn-ME" dirty="0" smtClean="0"/>
          </a:p>
          <a:p>
            <a:endParaRPr lang="sr-Latn-ME" dirty="0" smtClean="0"/>
          </a:p>
          <a:p>
            <a:endParaRPr lang="sr-Latn-ME" dirty="0"/>
          </a:p>
        </p:txBody>
      </p:sp>
    </p:spTree>
    <p:extLst>
      <p:ext uri="{BB962C8B-B14F-4D97-AF65-F5344CB8AC3E}">
        <p14:creationId xmlns:p14="http://schemas.microsoft.com/office/powerpoint/2010/main" val="1640271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548680"/>
            <a:ext cx="11665296" cy="648072"/>
          </a:xfrm>
        </p:spPr>
        <p:txBody>
          <a:bodyPr>
            <a:noAutofit/>
          </a:bodyPr>
          <a:lstStyle/>
          <a:p>
            <a:pPr algn="ctr"/>
            <a:r>
              <a:rPr lang="sr-Latn-ME" sz="1400" b="1" dirty="0" smtClean="0">
                <a:latin typeface="Lucida Fax" panose="02060602050505020204" pitchFamily="18" charset="0"/>
              </a:rPr>
              <a:t>CASE C-36/02, OMEGA, (2004) ECR I – 9609</a:t>
            </a:r>
            <a:br>
              <a:rPr lang="sr-Latn-ME" sz="1400" b="1" dirty="0" smtClean="0">
                <a:latin typeface="Lucida Fax" panose="02060602050505020204" pitchFamily="18" charset="0"/>
              </a:rPr>
            </a:br>
            <a:r>
              <a:rPr lang="sr-Latn-ME" sz="1400" b="1" dirty="0" smtClean="0">
                <a:latin typeface="Lucida Fax" panose="02060602050505020204" pitchFamily="18" charset="0"/>
              </a:rPr>
              <a:t/>
            </a:r>
            <a:br>
              <a:rPr lang="sr-Latn-ME" sz="1400" b="1" dirty="0" smtClean="0">
                <a:latin typeface="Lucida Fax" panose="02060602050505020204" pitchFamily="18" charset="0"/>
              </a:rPr>
            </a:br>
            <a:r>
              <a:rPr lang="sr-Latn-ME" sz="1400" b="1" dirty="0" smtClean="0">
                <a:latin typeface="Lucida Fax" panose="02060602050505020204" pitchFamily="18" charset="0"/>
              </a:rPr>
              <a:t>DOPUŠTENOST ZAHTJEVA I PRIMJENA KOMUNITARNOG PRAVA</a:t>
            </a:r>
            <a:endParaRPr lang="sr-Latn-ME" sz="1400" b="1"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6964535"/>
              </p:ext>
            </p:extLst>
          </p:nvPr>
        </p:nvGraphicFramePr>
        <p:xfrm>
          <a:off x="47328" y="1124745"/>
          <a:ext cx="121446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1376756" y="-163622"/>
            <a:ext cx="959768" cy="836712"/>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0" y="32048"/>
            <a:ext cx="1127447" cy="445373"/>
          </a:xfrm>
          <a:prstGeom prst="rect">
            <a:avLst/>
          </a:prstGeom>
        </p:spPr>
      </p:pic>
    </p:spTree>
    <p:extLst>
      <p:ext uri="{BB962C8B-B14F-4D97-AF65-F5344CB8AC3E}">
        <p14:creationId xmlns:p14="http://schemas.microsoft.com/office/powerpoint/2010/main" val="290372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313256"/>
            <a:ext cx="5472608" cy="648072"/>
          </a:xfrm>
        </p:spPr>
        <p:txBody>
          <a:bodyPr>
            <a:noAutofit/>
          </a:bodyPr>
          <a:lstStyle/>
          <a:p>
            <a:pPr>
              <a:lnSpc>
                <a:spcPct val="100000"/>
              </a:lnSpc>
            </a:pPr>
            <a:r>
              <a:rPr lang="sr-Latn-ME" sz="1800" smtClean="0">
                <a:effectLst/>
                <a:latin typeface="Lucida Bright" panose="02040602050505020304" pitchFamily="18" charset="0"/>
              </a:rPr>
              <a:t>Prethodno pitanje</a:t>
            </a:r>
            <a:r>
              <a:rPr lang="sr-Latn-ME" sz="2000" smtClean="0">
                <a:effectLst/>
                <a:latin typeface="Lucida Bright" panose="02040602050505020304" pitchFamily="18" charset="0"/>
              </a:rPr>
              <a:t> </a:t>
            </a:r>
            <a:endParaRPr lang="sr-Latn-ME" sz="2000" dirty="0">
              <a:effectLst/>
              <a:latin typeface="Lucida Bright" panose="020406020505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53157120"/>
              </p:ext>
            </p:extLst>
          </p:nvPr>
        </p:nvGraphicFramePr>
        <p:xfrm>
          <a:off x="2" y="2204864"/>
          <a:ext cx="1185663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2215450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332656"/>
            <a:ext cx="11665296" cy="648072"/>
          </a:xfrm>
        </p:spPr>
        <p:txBody>
          <a:bodyPr>
            <a:noAutofit/>
          </a:bodyPr>
          <a:lstStyle/>
          <a:p>
            <a:r>
              <a:rPr lang="sr-Latn-ME" sz="1600" dirty="0" smtClean="0">
                <a:latin typeface="Lucida Fax" panose="02060602050505020204" pitchFamily="18" charset="0"/>
              </a:rPr>
              <a:t>Stavovi suda u Omegi: </a:t>
            </a:r>
            <a:endParaRPr lang="en-US" sz="12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5497081"/>
              </p:ext>
            </p:extLst>
          </p:nvPr>
        </p:nvGraphicFramePr>
        <p:xfrm>
          <a:off x="47328" y="1124745"/>
          <a:ext cx="121446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218996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332656"/>
            <a:ext cx="11665296" cy="648072"/>
          </a:xfrm>
        </p:spPr>
        <p:txBody>
          <a:bodyPr>
            <a:noAutofit/>
          </a:bodyPr>
          <a:lstStyle/>
          <a:p>
            <a:r>
              <a:rPr lang="sr-Latn-ME" sz="1600" dirty="0" smtClean="0">
                <a:latin typeface="Lucida Fax" panose="02060602050505020204" pitchFamily="18" charset="0"/>
              </a:rPr>
              <a:t>Stavovi suda u Omegi: </a:t>
            </a:r>
            <a:endParaRPr lang="en-US" sz="1200"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79689456"/>
              </p:ext>
            </p:extLst>
          </p:nvPr>
        </p:nvGraphicFramePr>
        <p:xfrm>
          <a:off x="47328" y="1124745"/>
          <a:ext cx="121446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2981614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332656"/>
            <a:ext cx="11665296" cy="648072"/>
          </a:xfrm>
        </p:spPr>
        <p:txBody>
          <a:bodyPr>
            <a:noAutofit/>
          </a:bodyPr>
          <a:lstStyle/>
          <a:p>
            <a:pPr algn="ctr"/>
            <a:r>
              <a:rPr lang="sr-Latn-ME" sz="1600" b="1" dirty="0" smtClean="0">
                <a:latin typeface="Lucida Fax" panose="02060602050505020204" pitchFamily="18" charset="0"/>
              </a:rPr>
              <a:t>Stavovi suda u Omegi: </a:t>
            </a:r>
            <a:endParaRPr lang="en-US" sz="1200" b="1"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2724989"/>
              </p:ext>
            </p:extLst>
          </p:nvPr>
        </p:nvGraphicFramePr>
        <p:xfrm>
          <a:off x="47328" y="1124745"/>
          <a:ext cx="121446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1930963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332656"/>
            <a:ext cx="11665296" cy="648072"/>
          </a:xfrm>
        </p:spPr>
        <p:txBody>
          <a:bodyPr>
            <a:noAutofit/>
          </a:bodyPr>
          <a:lstStyle/>
          <a:p>
            <a:pPr algn="ctr"/>
            <a:r>
              <a:rPr lang="sr-Latn-ME" sz="1600" b="1" dirty="0" smtClean="0">
                <a:latin typeface="Lucida Fax" panose="02060602050505020204" pitchFamily="18" charset="0"/>
              </a:rPr>
              <a:t>Stavovi suda u Omegi: </a:t>
            </a:r>
            <a:endParaRPr lang="en-US" sz="1200" b="1" dirty="0">
              <a:latin typeface="Lucida Fax" panose="020606020505050202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7791911"/>
              </p:ext>
            </p:extLst>
          </p:nvPr>
        </p:nvGraphicFramePr>
        <p:xfrm>
          <a:off x="47328" y="1124745"/>
          <a:ext cx="1214467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066CDAC8-D8A7-4E8F-A632-3CB59594BB1E}"/>
              </a:ext>
            </a:extLst>
          </p:cNvPr>
          <p:cNvPicPr>
            <a:picLocks noChangeAspect="1" noChangeArrowheads="1"/>
          </p:cNvPicPr>
          <p:nvPr/>
        </p:nvPicPr>
        <p:blipFill>
          <a:blip r:embed="rId7" cstate="print"/>
          <a:srcRect r="84048" b="29515"/>
          <a:stretch>
            <a:fillRect/>
          </a:stretch>
        </p:blipFill>
        <p:spPr bwMode="auto">
          <a:xfrm>
            <a:off x="10974328" y="0"/>
            <a:ext cx="1216086" cy="980728"/>
          </a:xfrm>
          <a:prstGeom prst="rect">
            <a:avLst/>
          </a:prstGeom>
          <a:noFill/>
          <a:ln w="9525">
            <a:noFill/>
            <a:miter lim="800000"/>
            <a:headEnd/>
            <a:tailEnd/>
          </a:ln>
        </p:spPr>
      </p:pic>
      <p:pic>
        <p:nvPicPr>
          <p:cNvPr id="5" name="Picture 4" descr="mlim bijeli.png">
            <a:extLst>
              <a:ext uri="{FF2B5EF4-FFF2-40B4-BE49-F238E27FC236}">
                <a16:creationId xmlns="" xmlns:a16="http://schemas.microsoft.com/office/drawing/2014/main" id="{F90F1795-7E1E-4C11-99E9-BF65D270FFAE}"/>
              </a:ext>
            </a:extLst>
          </p:cNvPr>
          <p:cNvPicPr>
            <a:picLocks noChangeAspect="1"/>
          </p:cNvPicPr>
          <p:nvPr/>
        </p:nvPicPr>
        <p:blipFill>
          <a:blip r:embed="rId8" cstate="print"/>
          <a:stretch>
            <a:fillRect/>
          </a:stretch>
        </p:blipFill>
        <p:spPr>
          <a:xfrm>
            <a:off x="1" y="116632"/>
            <a:ext cx="1640573" cy="648072"/>
          </a:xfrm>
          <a:prstGeom prst="rect">
            <a:avLst/>
          </a:prstGeom>
        </p:spPr>
      </p:pic>
    </p:spTree>
    <p:extLst>
      <p:ext uri="{BB962C8B-B14F-4D97-AF65-F5344CB8AC3E}">
        <p14:creationId xmlns:p14="http://schemas.microsoft.com/office/powerpoint/2010/main" val="341763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ME" dirty="0" smtClean="0"/>
              <a:t>Literatura: </a:t>
            </a:r>
            <a:br>
              <a:rPr lang="sr-Latn-ME" dirty="0" smtClean="0"/>
            </a:br>
            <a:endParaRPr lang="en-US" dirty="0"/>
          </a:p>
        </p:txBody>
      </p:sp>
      <p:sp>
        <p:nvSpPr>
          <p:cNvPr id="3" name="Rectangle 2"/>
          <p:cNvSpPr/>
          <p:nvPr/>
        </p:nvSpPr>
        <p:spPr>
          <a:xfrm rot="10800000" flipH="1" flipV="1">
            <a:off x="623392" y="1628800"/>
            <a:ext cx="10945216" cy="3986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sr-Latn-ME" sz="1400" dirty="0" smtClean="0">
                <a:solidFill>
                  <a:schemeClr val="tx1"/>
                </a:solidFill>
              </a:rPr>
              <a:t>Sybe A.de Vries, Balancing Fundamental Rights witht Economic Freedoms According to the European Court of Justice, dostupno na:</a:t>
            </a:r>
          </a:p>
          <a:p>
            <a:pPr algn="ctr"/>
            <a:r>
              <a:rPr lang="en-GB" sz="1400" dirty="0">
                <a:solidFill>
                  <a:schemeClr val="tx1"/>
                </a:solidFill>
                <a:hlinkClick r:id="rId2"/>
              </a:rPr>
              <a:t>https://www.utrechtlawreview.org/articles/abstract/10.18352/ulr.220</a:t>
            </a:r>
            <a:r>
              <a:rPr lang="en-GB" sz="1400" dirty="0" smtClean="0">
                <a:solidFill>
                  <a:schemeClr val="tx1"/>
                </a:solidFill>
                <a:hlinkClick r:id="rId2"/>
              </a:rPr>
              <a:t>/</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2. </a:t>
            </a:r>
            <a:r>
              <a:rPr lang="en-GB" sz="1400" dirty="0" smtClean="0">
                <a:solidFill>
                  <a:schemeClr val="tx1"/>
                </a:solidFill>
              </a:rPr>
              <a:t>Anna- Sara Lind and Magnus Strand, A new Proportionality test for Fundamental Rights, The Joint Cases C-92/09 and C-93/09 Volker und Markus </a:t>
            </a:r>
            <a:r>
              <a:rPr lang="en-GB" sz="1400" dirty="0" err="1" smtClean="0">
                <a:solidFill>
                  <a:schemeClr val="tx1"/>
                </a:solidFill>
              </a:rPr>
              <a:t>Schecke</a:t>
            </a:r>
            <a:r>
              <a:rPr lang="en-GB" sz="1400" dirty="0" smtClean="0">
                <a:solidFill>
                  <a:schemeClr val="tx1"/>
                </a:solidFill>
              </a:rPr>
              <a:t> </a:t>
            </a:r>
            <a:r>
              <a:rPr lang="en-GB" sz="1400" dirty="0" err="1" smtClean="0">
                <a:solidFill>
                  <a:schemeClr val="tx1"/>
                </a:solidFill>
              </a:rPr>
              <a:t>GbR</a:t>
            </a:r>
            <a:r>
              <a:rPr lang="en-GB" sz="1400" dirty="0" smtClean="0">
                <a:solidFill>
                  <a:schemeClr val="tx1"/>
                </a:solidFill>
              </a:rPr>
              <a:t> (C-92/09) and </a:t>
            </a:r>
            <a:r>
              <a:rPr lang="en-GB" sz="1400" dirty="0" err="1" smtClean="0">
                <a:solidFill>
                  <a:schemeClr val="tx1"/>
                </a:solidFill>
              </a:rPr>
              <a:t>Hartmut</a:t>
            </a:r>
            <a:r>
              <a:rPr lang="en-GB" sz="1400" dirty="0" smtClean="0">
                <a:solidFill>
                  <a:schemeClr val="tx1"/>
                </a:solidFill>
              </a:rPr>
              <a:t> </a:t>
            </a:r>
            <a:r>
              <a:rPr lang="en-GB" sz="1400" dirty="0" err="1" smtClean="0">
                <a:solidFill>
                  <a:schemeClr val="tx1"/>
                </a:solidFill>
              </a:rPr>
              <a:t>Eifert</a:t>
            </a:r>
            <a:r>
              <a:rPr lang="en-GB" sz="1400" dirty="0" smtClean="0">
                <a:solidFill>
                  <a:schemeClr val="tx1"/>
                </a:solidFill>
              </a:rPr>
              <a:t> (C-93/09) v. Land Hessen</a:t>
            </a:r>
            <a:r>
              <a:rPr lang="sr-Latn-ME" sz="1400" dirty="0">
                <a:solidFill>
                  <a:schemeClr val="tx1"/>
                </a:solidFill>
              </a:rPr>
              <a:t>, dostupno </a:t>
            </a:r>
            <a:r>
              <a:rPr lang="sr-Latn-ME" sz="1400" dirty="0" smtClean="0">
                <a:solidFill>
                  <a:schemeClr val="tx1"/>
                </a:solidFill>
              </a:rPr>
              <a:t>na: </a:t>
            </a:r>
            <a:r>
              <a:rPr lang="sr-Latn-ME" sz="1400" dirty="0">
                <a:solidFill>
                  <a:schemeClr val="tx1"/>
                </a:solidFill>
                <a:hlinkClick r:id="rId3"/>
              </a:rPr>
              <a:t>https://</a:t>
            </a:r>
            <a:r>
              <a:rPr lang="sr-Latn-ME" sz="1400" dirty="0" smtClean="0">
                <a:solidFill>
                  <a:schemeClr val="tx1"/>
                </a:solidFill>
                <a:hlinkClick r:id="rId3"/>
              </a:rPr>
              <a:t>uu.diva-portal.org/smash/get/diva2:441211/FULLTEXT01.pdf</a:t>
            </a:r>
            <a:r>
              <a:rPr lang="sr-Latn-ME" sz="1400" dirty="0" smtClean="0">
                <a:solidFill>
                  <a:schemeClr val="tx1"/>
                </a:solidFill>
              </a:rPr>
              <a:t>.</a:t>
            </a:r>
          </a:p>
          <a:p>
            <a:pPr algn="ctr"/>
            <a:endParaRPr lang="sr-Latn-ME" sz="1400" dirty="0" smtClean="0">
              <a:solidFill>
                <a:schemeClr val="tx1"/>
              </a:solidFill>
            </a:endParaRPr>
          </a:p>
          <a:p>
            <a:pPr algn="ctr"/>
            <a:r>
              <a:rPr lang="sr-Latn-ME" sz="1400" dirty="0" smtClean="0">
                <a:solidFill>
                  <a:schemeClr val="tx1"/>
                </a:solidFill>
              </a:rPr>
              <a:t>3. Ivana </a:t>
            </a:r>
            <a:r>
              <a:rPr lang="sr-Latn-ME" sz="1400" dirty="0">
                <a:solidFill>
                  <a:schemeClr val="tx1"/>
                </a:solidFill>
              </a:rPr>
              <a:t>Krstić i Bojana Čučković, Pristupanje Evrope unije Evropske konvencije o ljudskim pravima kao vid unapređivanja ljudskih prava u Evropi, dostupno na: </a:t>
            </a:r>
            <a:r>
              <a:rPr lang="sr-Latn-ME" sz="1400" dirty="0">
                <a:solidFill>
                  <a:schemeClr val="tx1"/>
                </a:solidFill>
                <a:hlinkClick r:id="rId4"/>
              </a:rPr>
              <a:t>https://anali.rs/xml/201-/</a:t>
            </a:r>
            <a:r>
              <a:rPr lang="sr-Latn-ME" sz="1400" dirty="0" smtClean="0">
                <a:solidFill>
                  <a:schemeClr val="tx1"/>
                </a:solidFill>
                <a:hlinkClick r:id="rId4"/>
              </a:rPr>
              <a:t>2016c/2016-2c/Anali_2016-2c-204-842-1-pb.pdf</a:t>
            </a:r>
            <a:endParaRPr lang="sr-Latn-ME" sz="1400" dirty="0" smtClean="0">
              <a:solidFill>
                <a:schemeClr val="tx1"/>
              </a:solidFill>
            </a:endParaRPr>
          </a:p>
          <a:p>
            <a:pPr algn="ctr"/>
            <a:endParaRPr lang="sr-Latn-ME" sz="1400" dirty="0" smtClean="0">
              <a:solidFill>
                <a:schemeClr val="tx1"/>
              </a:solidFill>
            </a:endParaRPr>
          </a:p>
          <a:p>
            <a:pPr algn="ctr"/>
            <a:r>
              <a:rPr lang="sr-Latn-ME" sz="1400" dirty="0" smtClean="0">
                <a:solidFill>
                  <a:schemeClr val="tx1"/>
                </a:solidFill>
              </a:rPr>
              <a:t>4. Dušan Ignjatović, Zaštita ljudskih prava u EU posle Lisabona  - Zaokruživanje evropskog sistema zaštitet ljudksih prava</a:t>
            </a:r>
            <a:r>
              <a:rPr lang="en-GB" sz="1400" dirty="0" smtClean="0">
                <a:solidFill>
                  <a:schemeClr val="tx1"/>
                </a:solidFill>
              </a:rPr>
              <a:t>?</a:t>
            </a:r>
            <a:r>
              <a:rPr lang="sr-Latn-ME" sz="1400" dirty="0" smtClean="0">
                <a:solidFill>
                  <a:schemeClr val="tx1"/>
                </a:solidFill>
              </a:rPr>
              <a:t>, Ugovor iz Lisabona – sigurna luka ili početak novog putovanja. </a:t>
            </a:r>
          </a:p>
          <a:p>
            <a:pPr algn="ctr"/>
            <a:endParaRPr lang="sr-Latn-ME" sz="1400" dirty="0" smtClean="0">
              <a:solidFill>
                <a:schemeClr val="tx1"/>
              </a:solidFill>
            </a:endParaRPr>
          </a:p>
          <a:p>
            <a:pPr algn="ctr"/>
            <a:r>
              <a:rPr lang="sr-Latn-ME" sz="1400" dirty="0">
                <a:solidFill>
                  <a:schemeClr val="tx1"/>
                </a:solidFill>
              </a:rPr>
              <a:t>5</a:t>
            </a:r>
            <a:r>
              <a:rPr lang="sr-Latn-ME" sz="1400" dirty="0" smtClean="0">
                <a:solidFill>
                  <a:schemeClr val="tx1"/>
                </a:solidFill>
              </a:rPr>
              <a:t>. Zlatan Meškić, Pravo Evropske unije I, GIZ BMZ, Federal Ministry for Economic Cooperation and Development, Sarajevo, 2012.</a:t>
            </a:r>
          </a:p>
          <a:p>
            <a:pPr algn="ctr"/>
            <a:r>
              <a:rPr lang="sr-Latn-ME" sz="1400" dirty="0" smtClean="0">
                <a:solidFill>
                  <a:schemeClr val="tx1"/>
                </a:solidFill>
              </a:rPr>
              <a:t>6. The Kadi Case – Constitutional  Core Values and International Law- Finding the Balance, dostupno </a:t>
            </a:r>
            <a:r>
              <a:rPr lang="sr-Latn-ME" sz="1400" dirty="0">
                <a:solidFill>
                  <a:schemeClr val="tx1"/>
                </a:solidFill>
              </a:rPr>
              <a:t>na https://</a:t>
            </a:r>
            <a:r>
              <a:rPr lang="sr-Latn-ME" sz="1400" dirty="0" smtClean="0">
                <a:solidFill>
                  <a:schemeClr val="tx1"/>
                </a:solidFill>
              </a:rPr>
              <a:t>academic.oup.com/ejil/article/23/4/1015/546143</a:t>
            </a:r>
          </a:p>
          <a:p>
            <a:pPr algn="ctr"/>
            <a:endParaRPr lang="sr-Latn-ME" sz="1400" dirty="0" smtClean="0">
              <a:solidFill>
                <a:schemeClr val="tx1"/>
              </a:solidFill>
            </a:endParaRPr>
          </a:p>
          <a:p>
            <a:pPr algn="ctr"/>
            <a:endParaRPr lang="en-US" sz="1400" dirty="0">
              <a:solidFill>
                <a:schemeClr val="tx1"/>
              </a:solidFill>
            </a:endParaRPr>
          </a:p>
        </p:txBody>
      </p:sp>
    </p:spTree>
    <p:extLst>
      <p:ext uri="{BB962C8B-B14F-4D97-AF65-F5344CB8AC3E}">
        <p14:creationId xmlns:p14="http://schemas.microsoft.com/office/powerpoint/2010/main" val="84786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4"/>
          <p:cNvSpPr>
            <a:spLocks noGrp="1" noChangeArrowheads="1"/>
          </p:cNvSpPr>
          <p:nvPr>
            <p:ph type="ctrTitle"/>
          </p:nvPr>
        </p:nvSpPr>
        <p:spPr/>
        <p:txBody>
          <a:bodyPr/>
          <a:lstStyle/>
          <a:p>
            <a:pPr eaLnBrk="1" hangingPunct="1"/>
            <a:r>
              <a:rPr lang="hr-HR" dirty="0" smtClean="0"/>
              <a:t>Osnovne slobode</a:t>
            </a:r>
          </a:p>
        </p:txBody>
      </p:sp>
      <p:sp>
        <p:nvSpPr>
          <p:cNvPr id="2" name="Rectangle 1"/>
          <p:cNvSpPr/>
          <p:nvPr/>
        </p:nvSpPr>
        <p:spPr>
          <a:xfrm>
            <a:off x="2351584" y="3573016"/>
            <a:ext cx="7560840" cy="1815882"/>
          </a:xfrm>
          <a:prstGeom prst="rect">
            <a:avLst/>
          </a:prstGeom>
        </p:spPr>
        <p:txBody>
          <a:bodyPr wrap="square">
            <a:spAutoFit/>
          </a:bodyPr>
          <a:lstStyle/>
          <a:p>
            <a:pPr marL="285750" indent="-285750">
              <a:buFont typeface="Wingdings" panose="05000000000000000000" pitchFamily="2" charset="2"/>
              <a:buChar char="q"/>
            </a:pPr>
            <a:r>
              <a:rPr lang="sr-Latn-ME" sz="1400" dirty="0" smtClean="0"/>
              <a:t>Unutrašnje tržište </a:t>
            </a:r>
            <a:r>
              <a:rPr lang="sr-Latn-ME" sz="1400" b="1" dirty="0" smtClean="0"/>
              <a:t>obuhvata</a:t>
            </a:r>
            <a:r>
              <a:rPr lang="sr-Latn-ME" sz="1400" dirty="0" smtClean="0"/>
              <a:t> </a:t>
            </a:r>
            <a:r>
              <a:rPr lang="sr-Latn-ME" sz="1400" b="1" dirty="0" smtClean="0"/>
              <a:t>prostor bez unutrašnjih granica </a:t>
            </a:r>
            <a:r>
              <a:rPr lang="sr-Latn-ME" sz="1400" dirty="0" smtClean="0"/>
              <a:t>u kojem je osigurano slobodno kretanje roba, sloboda kretanja lica, sloboda pružanja usluga i slobodan promet kapitala</a:t>
            </a:r>
          </a:p>
          <a:p>
            <a:pPr marL="285750" indent="-285750">
              <a:buFont typeface="Wingdings" panose="05000000000000000000" pitchFamily="2" charset="2"/>
              <a:buChar char="q"/>
            </a:pPr>
            <a:endParaRPr lang="sr-Latn-ME" sz="1400" dirty="0" smtClean="0"/>
          </a:p>
          <a:p>
            <a:pPr marL="285750" indent="-285750">
              <a:buFont typeface="Wingdings" panose="05000000000000000000" pitchFamily="2" charset="2"/>
              <a:buChar char="q"/>
            </a:pPr>
            <a:r>
              <a:rPr lang="sr-Latn-ME" sz="1400" dirty="0" smtClean="0"/>
              <a:t>Četiri osnovne tržišne slobode se garantuju u EU slobode koje se odnose na kretanje fizičkih lica mogu se lako </a:t>
            </a:r>
            <a:r>
              <a:rPr lang="sr-Latn-ME" sz="1400" b="1" dirty="0" smtClean="0"/>
              <a:t>smatrati fundamentalnim pravima </a:t>
            </a:r>
            <a:r>
              <a:rPr lang="sr-Latn-ME" sz="1400" dirty="0" smtClean="0"/>
              <a:t>poput onih koja su garantovana Evropskom konvencijom, dok se ostale tržišne slobode mogu povezati s drugim slobodama poput slobode izražavanja, slobode bavljenja ekonomskom djelatnošću, prava vlasništva… </a:t>
            </a:r>
          </a:p>
          <a:p>
            <a:endParaRPr lang="sr-Latn-ME" sz="1400" dirty="0"/>
          </a:p>
        </p:txBody>
      </p:sp>
    </p:spTree>
    <p:extLst>
      <p:ext uri="{BB962C8B-B14F-4D97-AF65-F5344CB8AC3E}">
        <p14:creationId xmlns:p14="http://schemas.microsoft.com/office/powerpoint/2010/main" val="88177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normAutofit fontScale="90000"/>
          </a:bodyPr>
          <a:lstStyle/>
          <a:p>
            <a:pPr marL="685800" indent="-685800"/>
            <a:r>
              <a:rPr lang="hr-HR" dirty="0" smtClean="0"/>
              <a:t>Uspostavljanje zajedničkog unutrašnjeg tržišta</a:t>
            </a:r>
          </a:p>
        </p:txBody>
      </p:sp>
      <p:sp>
        <p:nvSpPr>
          <p:cNvPr id="96258" name="Rectangle 3"/>
          <p:cNvSpPr>
            <a:spLocks noGrp="1" noChangeArrowheads="1"/>
          </p:cNvSpPr>
          <p:nvPr>
            <p:ph idx="1"/>
          </p:nvPr>
        </p:nvSpPr>
        <p:spPr>
          <a:xfrm>
            <a:off x="911424" y="2556932"/>
            <a:ext cx="10369152" cy="3608372"/>
          </a:xfrm>
        </p:spPr>
        <p:txBody>
          <a:bodyPr>
            <a:normAutofit fontScale="77500" lnSpcReduction="20000"/>
          </a:bodyPr>
          <a:lstStyle/>
          <a:p>
            <a:pPr marL="0" indent="0" eaLnBrk="1" hangingPunct="1">
              <a:lnSpc>
                <a:spcPct val="90000"/>
              </a:lnSpc>
              <a:buNone/>
            </a:pPr>
            <a:r>
              <a:rPr lang="hr-HR" sz="2100" b="1" dirty="0" smtClean="0"/>
              <a:t>Ugovor </a:t>
            </a:r>
            <a:r>
              <a:rPr lang="hr-HR" sz="2100" b="1" dirty="0"/>
              <a:t>o osnivanju </a:t>
            </a:r>
            <a:r>
              <a:rPr lang="hr-HR" sz="2100" b="1" dirty="0" smtClean="0"/>
              <a:t>EEZ, 1957:  </a:t>
            </a:r>
          </a:p>
          <a:p>
            <a:pPr eaLnBrk="1" hangingPunct="1">
              <a:lnSpc>
                <a:spcPct val="90000"/>
              </a:lnSpc>
            </a:pPr>
            <a:endParaRPr lang="hr-HR" sz="2100" dirty="0" smtClean="0"/>
          </a:p>
          <a:p>
            <a:pPr marL="0" indent="0" eaLnBrk="1" hangingPunct="1">
              <a:lnSpc>
                <a:spcPct val="90000"/>
              </a:lnSpc>
              <a:buNone/>
            </a:pPr>
            <a:r>
              <a:rPr lang="hr-HR" sz="2100" dirty="0" smtClean="0"/>
              <a:t>-    uspostavljanje </a:t>
            </a:r>
            <a:r>
              <a:rPr lang="hr-HR" sz="2100" dirty="0"/>
              <a:t>zajedničkog </a:t>
            </a:r>
            <a:r>
              <a:rPr lang="hr-HR" sz="2100" dirty="0" smtClean="0"/>
              <a:t>unutrašnjeg tržišta</a:t>
            </a:r>
            <a:r>
              <a:rPr lang="hr-HR" sz="2100" dirty="0"/>
              <a:t>, </a:t>
            </a:r>
          </a:p>
          <a:p>
            <a:pPr eaLnBrk="1" hangingPunct="1">
              <a:lnSpc>
                <a:spcPct val="90000"/>
              </a:lnSpc>
              <a:buFontTx/>
              <a:buChar char="-"/>
            </a:pPr>
            <a:r>
              <a:rPr lang="hr-HR" sz="2100" dirty="0"/>
              <a:t>približavanja ekonomskih politika država članica,</a:t>
            </a:r>
          </a:p>
          <a:p>
            <a:pPr eaLnBrk="1" hangingPunct="1">
              <a:lnSpc>
                <a:spcPct val="90000"/>
              </a:lnSpc>
              <a:buFontTx/>
              <a:buChar char="-"/>
            </a:pPr>
            <a:r>
              <a:rPr lang="hr-HR" sz="2100" dirty="0"/>
              <a:t>unapređivanje harmoničnog razvoja </a:t>
            </a:r>
            <a:r>
              <a:rPr lang="hr-HR" sz="2100" dirty="0" smtClean="0"/>
              <a:t>ekonomskih  </a:t>
            </a:r>
            <a:r>
              <a:rPr lang="hr-HR" sz="2100" dirty="0"/>
              <a:t>aktivnosti unutar Zajednice, </a:t>
            </a:r>
          </a:p>
          <a:p>
            <a:pPr eaLnBrk="1" hangingPunct="1">
              <a:lnSpc>
                <a:spcPct val="90000"/>
              </a:lnSpc>
              <a:buFontTx/>
              <a:buChar char="-"/>
            </a:pPr>
            <a:r>
              <a:rPr lang="hr-HR" sz="2100" dirty="0"/>
              <a:t>povećanje stabilnosti i rast životnog standarda </a:t>
            </a:r>
          </a:p>
          <a:p>
            <a:pPr eaLnBrk="1" hangingPunct="1">
              <a:lnSpc>
                <a:spcPct val="90000"/>
              </a:lnSpc>
              <a:buFontTx/>
              <a:buChar char="-"/>
            </a:pPr>
            <a:r>
              <a:rPr lang="hr-HR" sz="2100" dirty="0"/>
              <a:t>unapređenje dobrih odnosa između država </a:t>
            </a:r>
            <a:r>
              <a:rPr lang="hr-HR" sz="2100" dirty="0" smtClean="0"/>
              <a:t>članica</a:t>
            </a:r>
          </a:p>
          <a:p>
            <a:pPr eaLnBrk="1" hangingPunct="1">
              <a:lnSpc>
                <a:spcPct val="90000"/>
              </a:lnSpc>
              <a:buFontTx/>
              <a:buChar char="-"/>
            </a:pPr>
            <a:endParaRPr lang="hr-HR" sz="2100" dirty="0"/>
          </a:p>
          <a:p>
            <a:pPr marL="0" indent="0" eaLnBrk="1" hangingPunct="1">
              <a:lnSpc>
                <a:spcPct val="90000"/>
              </a:lnSpc>
              <a:buNone/>
            </a:pPr>
            <a:r>
              <a:rPr lang="it-IT" sz="1400" dirty="0" smtClean="0"/>
              <a:t>TITOLO III</a:t>
            </a:r>
            <a:endParaRPr lang="sr-Latn-ME" sz="1400" dirty="0" smtClean="0"/>
          </a:p>
          <a:p>
            <a:pPr marL="0" indent="0">
              <a:lnSpc>
                <a:spcPct val="90000"/>
              </a:lnSpc>
              <a:buNone/>
            </a:pPr>
            <a:r>
              <a:rPr lang="it-IT" sz="1400" dirty="0" smtClean="0"/>
              <a:t> Libera circolazione delle persone, dei servizi e dei capitali</a:t>
            </a:r>
            <a:r>
              <a:rPr lang="sr-Latn-ME" sz="1400" dirty="0" smtClean="0"/>
              <a:t>: </a:t>
            </a:r>
            <a:r>
              <a:rPr lang="en-US" sz="1300" dirty="0"/>
              <a:t>Capo 1 — I </a:t>
            </a:r>
            <a:r>
              <a:rPr lang="en-US" sz="1300" dirty="0" err="1"/>
              <a:t>lavoratori</a:t>
            </a:r>
            <a:r>
              <a:rPr lang="en-US" sz="1300" dirty="0"/>
              <a:t>, Capo 2 — E </a:t>
            </a:r>
            <a:r>
              <a:rPr lang="en-US" sz="1300" dirty="0" err="1"/>
              <a:t>diritto</a:t>
            </a:r>
            <a:r>
              <a:rPr lang="en-US" sz="1300" dirty="0"/>
              <a:t> di </a:t>
            </a:r>
            <a:r>
              <a:rPr lang="en-US" sz="1300" dirty="0" err="1"/>
              <a:t>stabilimento</a:t>
            </a:r>
            <a:r>
              <a:rPr lang="en-US" sz="1300" dirty="0"/>
              <a:t> , Capo 3 — I </a:t>
            </a:r>
            <a:r>
              <a:rPr lang="en-US" sz="1300" dirty="0" err="1"/>
              <a:t>servizi</a:t>
            </a:r>
            <a:r>
              <a:rPr lang="en-US" sz="1300" dirty="0"/>
              <a:t> , Capo 4 — I </a:t>
            </a:r>
            <a:r>
              <a:rPr lang="en-US" sz="1300" dirty="0" err="1" smtClean="0"/>
              <a:t>capitali</a:t>
            </a:r>
            <a:endParaRPr lang="hr-HR" sz="1400" dirty="0" smtClean="0"/>
          </a:p>
          <a:p>
            <a:pPr marL="0" indent="0">
              <a:lnSpc>
                <a:spcPct val="90000"/>
              </a:lnSpc>
              <a:buNone/>
            </a:pPr>
            <a:endParaRPr lang="sr-Latn-ME" sz="1400" i="1" dirty="0" smtClean="0"/>
          </a:p>
          <a:p>
            <a:pPr marL="0" indent="0">
              <a:lnSpc>
                <a:spcPct val="90000"/>
              </a:lnSpc>
              <a:buNone/>
            </a:pPr>
            <a:r>
              <a:rPr lang="it-IT" sz="1400" i="1" dirty="0" smtClean="0"/>
              <a:t>TRATTATO </a:t>
            </a:r>
            <a:r>
              <a:rPr lang="it-IT" sz="1400" i="1" dirty="0"/>
              <a:t>che istituisce la Comunità Economica Europea e documenti </a:t>
            </a:r>
            <a:r>
              <a:rPr lang="it-IT" sz="1400" i="1" dirty="0" smtClean="0"/>
              <a:t>a</a:t>
            </a:r>
            <a:r>
              <a:rPr lang="sr-Latn-ME" sz="1400" i="1" dirty="0" smtClean="0"/>
              <a:t>l</a:t>
            </a:r>
            <a:r>
              <a:rPr lang="it-IT" sz="1400" i="1" dirty="0" smtClean="0"/>
              <a:t>Iegati</a:t>
            </a:r>
            <a:r>
              <a:rPr lang="sr-Latn-ME" sz="1400" i="1" dirty="0" smtClean="0"/>
              <a:t>, </a:t>
            </a:r>
            <a:r>
              <a:rPr lang="sr-Latn-ME" sz="1400" dirty="0" smtClean="0"/>
              <a:t>dostupno na</a:t>
            </a:r>
            <a:r>
              <a:rPr lang="sr-Latn-ME" sz="1400" i="1" dirty="0" smtClean="0"/>
              <a:t>: </a:t>
            </a:r>
          </a:p>
          <a:p>
            <a:pPr marL="0" indent="0">
              <a:lnSpc>
                <a:spcPct val="90000"/>
              </a:lnSpc>
              <a:buNone/>
            </a:pPr>
            <a:r>
              <a:rPr lang="hr-HR" sz="1400" dirty="0"/>
              <a:t>https://eur-lex.europa.eu/legal-content/IT/TXT/PDF/?uri=CELEX:11957E/TXT&amp;from=HR</a:t>
            </a:r>
          </a:p>
          <a:p>
            <a:pPr eaLnBrk="1" hangingPunct="1">
              <a:lnSpc>
                <a:spcPct val="90000"/>
              </a:lnSpc>
              <a:buFontTx/>
              <a:buChar char="-"/>
            </a:pPr>
            <a:endParaRPr lang="hr-HR" sz="2100" dirty="0"/>
          </a:p>
        </p:txBody>
      </p:sp>
    </p:spTree>
    <p:extLst>
      <p:ext uri="{BB962C8B-B14F-4D97-AF65-F5344CB8AC3E}">
        <p14:creationId xmlns:p14="http://schemas.microsoft.com/office/powerpoint/2010/main" val="3203904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464" y="764704"/>
            <a:ext cx="9649072" cy="4278094"/>
          </a:xfrm>
          <a:prstGeom prst="rect">
            <a:avLst/>
          </a:prstGeom>
        </p:spPr>
        <p:txBody>
          <a:bodyPr wrap="square">
            <a:spAutoFit/>
          </a:bodyPr>
          <a:lstStyle/>
          <a:p>
            <a:pPr algn="ctr"/>
            <a:r>
              <a:rPr lang="sr-Latn-ME" sz="1600" dirty="0" smtClean="0"/>
              <a:t>UGOVOR O EVROPSKOJ UNIJI (Lisabon)</a:t>
            </a:r>
          </a:p>
          <a:p>
            <a:endParaRPr lang="sr-Latn-ME" sz="1600" dirty="0" smtClean="0"/>
          </a:p>
          <a:p>
            <a:r>
              <a:rPr lang="sr-Latn-ME" sz="1600" dirty="0" smtClean="0"/>
              <a:t>„... ODLUČNI da podstiču ekonomski i socijalni napredak svojih naroda, uzimajući u obzir načelo održivog razvoja i u okviru ostvarivanja untrašnjeg tržišta, čvršće povezanosti i zaštite okoline, te da sprovode politike koje osiguravaju da pomaci u ekonomskoj integraciji budu popraćeni uporednim napretkom u drugim područjima...</a:t>
            </a:r>
          </a:p>
          <a:p>
            <a:endParaRPr lang="sr-Latn-ME" sz="1600" dirty="0" smtClean="0"/>
          </a:p>
          <a:p>
            <a:pPr algn="ctr"/>
            <a:r>
              <a:rPr lang="sr-Latn-ME" sz="1600" dirty="0" smtClean="0"/>
              <a:t>Član 3 </a:t>
            </a:r>
          </a:p>
          <a:p>
            <a:pPr algn="ctr"/>
            <a:r>
              <a:rPr lang="sr-Latn-ME" sz="1600" dirty="0" smtClean="0"/>
              <a:t>(bivši član 2. UEU-a) </a:t>
            </a:r>
          </a:p>
          <a:p>
            <a:pPr algn="ctr"/>
            <a:endParaRPr lang="sr-Latn-ME" sz="1600" dirty="0" smtClean="0"/>
          </a:p>
          <a:p>
            <a:pPr marL="342900" indent="-342900">
              <a:buAutoNum type="arabicPeriod"/>
            </a:pPr>
            <a:r>
              <a:rPr lang="sr-Latn-ME" sz="1600" dirty="0" smtClean="0"/>
              <a:t>Cilj je Unije promicanje mira, njenih vrijednosti i dobrobiti njenih naroda. </a:t>
            </a:r>
          </a:p>
          <a:p>
            <a:pPr marL="342900" indent="-342900">
              <a:buAutoNum type="arabicPeriod"/>
            </a:pPr>
            <a:r>
              <a:rPr lang="sr-Latn-ME" sz="1600" dirty="0" smtClean="0"/>
              <a:t>Unija svojim građanima nudi </a:t>
            </a:r>
            <a:r>
              <a:rPr lang="sr-Latn-ME" sz="1600" b="1" dirty="0" smtClean="0"/>
              <a:t>područje slobode, sigurnosti i pravde BEZ UNUTRAŠNJIH GRANICA</a:t>
            </a:r>
            <a:r>
              <a:rPr lang="sr-Latn-ME" sz="1600" dirty="0" smtClean="0"/>
              <a:t>, na kojem je osigurano SLOBODNO KRETANJE LICA zajedno s odgovarajućim mjerama u pogledu nadzora vanjskih granica, azila, useljavanja te sprečavanja i suzbijanja kriminala. </a:t>
            </a:r>
          </a:p>
          <a:p>
            <a:pPr marL="342900" indent="-342900">
              <a:buAutoNum type="arabicPeriod"/>
            </a:pPr>
            <a:r>
              <a:rPr lang="sr-Latn-ME" sz="1600" b="1" dirty="0" smtClean="0"/>
              <a:t>Unija uspostavlja unutrašnje tržište</a:t>
            </a:r>
            <a:r>
              <a:rPr lang="sr-Latn-ME" sz="1600" dirty="0" smtClean="0"/>
              <a:t>. Ona radi na održivom razvoju Evrope koji se temelji na uravnoteženom ekonomskom rastu i stabilnosti cijena, visoko konkurentno socijalnoj tržišnoj ekonomiji, s ciljem pune zaposlenosti i društvenog napretka, te visokom nivou razini zaštite i poboljšanja kvaliteta sredine. Ona podstiče naučni i tehnološki napredak.</a:t>
            </a:r>
            <a:endParaRPr lang="sr-Latn-ME" sz="1600" dirty="0"/>
          </a:p>
        </p:txBody>
      </p:sp>
    </p:spTree>
    <p:extLst>
      <p:ext uri="{BB962C8B-B14F-4D97-AF65-F5344CB8AC3E}">
        <p14:creationId xmlns:p14="http://schemas.microsoft.com/office/powerpoint/2010/main" val="245239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00" y="1340768"/>
            <a:ext cx="10801200" cy="4185761"/>
          </a:xfrm>
          <a:prstGeom prst="rect">
            <a:avLst/>
          </a:prstGeom>
        </p:spPr>
        <p:txBody>
          <a:bodyPr wrap="square">
            <a:spAutoFit/>
          </a:bodyPr>
          <a:lstStyle/>
          <a:p>
            <a:pPr algn="ctr"/>
            <a:r>
              <a:rPr lang="sr-Latn-ME" dirty="0" smtClean="0"/>
              <a:t>Ugovor o funkcionisanju Evropske unije </a:t>
            </a:r>
          </a:p>
          <a:p>
            <a:pPr algn="ctr"/>
            <a:r>
              <a:rPr lang="sr-Latn-ME" dirty="0" smtClean="0"/>
              <a:t>DIO TREĆI </a:t>
            </a:r>
          </a:p>
          <a:p>
            <a:pPr algn="ctr"/>
            <a:r>
              <a:rPr lang="sr-Latn-ME" dirty="0" smtClean="0"/>
              <a:t>POLITIKE I UNUTRAŠNJE MJERE UNIJE </a:t>
            </a:r>
          </a:p>
          <a:p>
            <a:pPr algn="ctr"/>
            <a:r>
              <a:rPr lang="sr-Latn-ME" dirty="0" smtClean="0"/>
              <a:t>GLAVA I </a:t>
            </a:r>
          </a:p>
          <a:p>
            <a:pPr algn="ctr"/>
            <a:r>
              <a:rPr lang="sr-Latn-ME" dirty="0" smtClean="0"/>
              <a:t>UNUTRAŠNJE TRŽlŠTE </a:t>
            </a:r>
          </a:p>
          <a:p>
            <a:pPr algn="ctr"/>
            <a:r>
              <a:rPr lang="sr-Latn-ME" dirty="0" smtClean="0"/>
              <a:t>Član 26 </a:t>
            </a:r>
          </a:p>
          <a:p>
            <a:pPr algn="ctr"/>
            <a:r>
              <a:rPr lang="sr-Latn-ME" dirty="0" smtClean="0"/>
              <a:t>(raniji član 14 UEZ) </a:t>
            </a:r>
          </a:p>
          <a:p>
            <a:endParaRPr lang="sr-Latn-ME" dirty="0" smtClean="0"/>
          </a:p>
          <a:p>
            <a:r>
              <a:rPr lang="sr-Latn-ME" dirty="0" smtClean="0"/>
              <a:t>1. Unija utvrđuje mjere radi </a:t>
            </a:r>
            <a:r>
              <a:rPr lang="sr-Latn-ME" b="1" dirty="0" smtClean="0"/>
              <a:t>uspostavljanja ili obezbjeđenja funkcionisanja unutrašnjeg tržišta</a:t>
            </a:r>
            <a:r>
              <a:rPr lang="sr-Latn-ME" dirty="0" smtClean="0"/>
              <a:t>, u skladu sa odgovarajućim odredbama ugovora. </a:t>
            </a:r>
          </a:p>
          <a:p>
            <a:endParaRPr lang="sr-Latn-ME" dirty="0" smtClean="0"/>
          </a:p>
          <a:p>
            <a:r>
              <a:rPr lang="sr-Latn-ME" dirty="0" smtClean="0"/>
              <a:t>2. Unutrašnje tržište predstavlja prostor </a:t>
            </a:r>
            <a:r>
              <a:rPr lang="sr-Latn-ME" b="1" dirty="0" smtClean="0"/>
              <a:t>bez unutrašnjih granica </a:t>
            </a:r>
            <a:r>
              <a:rPr lang="sr-Latn-ME" dirty="0" smtClean="0"/>
              <a:t>na kojem je obezbijeđeno slobodno kretanje roba, ljudi, usluga i kapitala u skladu sa odredbama ugovora. </a:t>
            </a:r>
          </a:p>
          <a:p>
            <a:endParaRPr lang="sr-Latn-ME" dirty="0" smtClean="0"/>
          </a:p>
          <a:p>
            <a:r>
              <a:rPr lang="sr-Latn-ME" sz="1400" dirty="0" smtClean="0"/>
              <a:t>3. Savjet, na predlog Komisije, utvrđuje smjernice i uslove potrebne da se obezbijedi uravnotežen napredak u svim odnosnim sektorima.</a:t>
            </a:r>
            <a:endParaRPr lang="sr-Latn-ME" sz="1400" dirty="0"/>
          </a:p>
        </p:txBody>
      </p:sp>
    </p:spTree>
    <p:extLst>
      <p:ext uri="{BB962C8B-B14F-4D97-AF65-F5344CB8AC3E}">
        <p14:creationId xmlns:p14="http://schemas.microsoft.com/office/powerpoint/2010/main" val="3708954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432" y="836712"/>
            <a:ext cx="10297144" cy="4616648"/>
          </a:xfrm>
          <a:prstGeom prst="rect">
            <a:avLst/>
          </a:prstGeom>
        </p:spPr>
        <p:txBody>
          <a:bodyPr wrap="square">
            <a:spAutoFit/>
          </a:bodyPr>
          <a:lstStyle/>
          <a:p>
            <a:pPr algn="ctr"/>
            <a:r>
              <a:rPr lang="sr-Latn-ME" sz="1600" dirty="0" smtClean="0"/>
              <a:t>GLAVA II </a:t>
            </a:r>
          </a:p>
          <a:p>
            <a:pPr algn="ctr"/>
            <a:r>
              <a:rPr lang="sr-Latn-ME" sz="1600" dirty="0" smtClean="0"/>
              <a:t>SLOBODNO KRETANJE ROBA </a:t>
            </a:r>
          </a:p>
          <a:p>
            <a:pPr algn="ctr"/>
            <a:r>
              <a:rPr lang="sr-Latn-ME" sz="1600" dirty="0" smtClean="0"/>
              <a:t>Član 28 </a:t>
            </a:r>
          </a:p>
          <a:p>
            <a:pPr algn="ctr"/>
            <a:r>
              <a:rPr lang="sr-Latn-ME" sz="1600" dirty="0" smtClean="0"/>
              <a:t>(raniji član 23 UEZ) </a:t>
            </a:r>
          </a:p>
          <a:p>
            <a:pPr algn="ctr"/>
            <a:endParaRPr lang="sr-Latn-ME" sz="1600" dirty="0" smtClean="0"/>
          </a:p>
          <a:p>
            <a:pPr marL="342900" indent="-342900">
              <a:buAutoNum type="arabicPeriod"/>
            </a:pPr>
            <a:r>
              <a:rPr lang="sr-Latn-ME" sz="1600" dirty="0" smtClean="0"/>
              <a:t>Unija uključuje carinsku uniju, koja obuhvata </a:t>
            </a:r>
            <a:r>
              <a:rPr lang="sr-Latn-ME" sz="1600" b="1" dirty="0" smtClean="0"/>
              <a:t>cjelokupnu trgovinu robama </a:t>
            </a:r>
            <a:r>
              <a:rPr lang="sr-Latn-ME" sz="1600" dirty="0" smtClean="0"/>
              <a:t>i podrazumijeva </a:t>
            </a:r>
            <a:r>
              <a:rPr lang="sr-Latn-ME" sz="1600" b="1" dirty="0" smtClean="0"/>
              <a:t>zabranu uvoznih i izvoznih carina i svih dažbina koje imaju jednako dejstvo između država članica</a:t>
            </a:r>
            <a:r>
              <a:rPr lang="sr-Latn-ME" sz="1600" dirty="0" smtClean="0"/>
              <a:t>, kao i donošenje zajedničke carinske tarife u njihovim odnosima sa trećim zemlja.</a:t>
            </a:r>
          </a:p>
          <a:p>
            <a:pPr marL="342900" indent="-342900">
              <a:buAutoNum type="arabicPeriod"/>
            </a:pPr>
            <a:endParaRPr lang="sr-Latn-ME" sz="1600" dirty="0" smtClean="0"/>
          </a:p>
          <a:p>
            <a:pPr marL="342900" indent="-342900">
              <a:buAutoNum type="arabicPeriod"/>
            </a:pPr>
            <a:r>
              <a:rPr lang="sr-Latn-ME" sz="1600" dirty="0" smtClean="0"/>
              <a:t> Odredbe člana 30 i Poglavlja 2 ove glave primjenjuju se na proizvode porijeklom iz država članica, kao i na proizvode koji dolaze iz trećih zemalja koji su u slobodnom prometu u državama članicama. </a:t>
            </a:r>
          </a:p>
          <a:p>
            <a:endParaRPr lang="sr-Latn-ME" sz="1600" dirty="0" smtClean="0"/>
          </a:p>
          <a:p>
            <a:pPr algn="ctr"/>
            <a:r>
              <a:rPr lang="sr-Latn-ME" sz="1600" dirty="0" smtClean="0"/>
              <a:t>Član 29 </a:t>
            </a:r>
          </a:p>
          <a:p>
            <a:pPr algn="ctr"/>
            <a:r>
              <a:rPr lang="sr-Latn-ME" sz="1600" dirty="0" smtClean="0"/>
              <a:t>(raniji član 24 UEZ)</a:t>
            </a:r>
          </a:p>
          <a:p>
            <a:endParaRPr lang="sr-Latn-ME" sz="1600" dirty="0" smtClean="0"/>
          </a:p>
          <a:p>
            <a:r>
              <a:rPr lang="sr-Latn-ME" sz="1600" dirty="0" smtClean="0"/>
              <a:t> Proizvodi koji dolaze iz treće zemlje smatraće se da su u slobodnom prometu u državi članici ako su ispunjene uvozne formalnosti i ako su sve propisane carine ili dažbine koje imaju jednako dejstvo naplaćene u toj državi ĉlanici, i ako carine ili daţbine za te proizvode nijesu u potpunosti ili djelimiĉno povraćene</a:t>
            </a:r>
            <a:endParaRPr lang="sr-Latn-ME" sz="1600" dirty="0"/>
          </a:p>
        </p:txBody>
      </p:sp>
    </p:spTree>
    <p:extLst>
      <p:ext uri="{BB962C8B-B14F-4D97-AF65-F5344CB8AC3E}">
        <p14:creationId xmlns:p14="http://schemas.microsoft.com/office/powerpoint/2010/main" val="147023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68" y="620688"/>
            <a:ext cx="11305256" cy="5262979"/>
          </a:xfrm>
          <a:prstGeom prst="rect">
            <a:avLst/>
          </a:prstGeom>
        </p:spPr>
        <p:txBody>
          <a:bodyPr wrap="square">
            <a:spAutoFit/>
          </a:bodyPr>
          <a:lstStyle/>
          <a:p>
            <a:pPr algn="ctr"/>
            <a:endParaRPr lang="sr-Latn-ME" sz="1600" dirty="0" smtClean="0"/>
          </a:p>
          <a:p>
            <a:pPr algn="ctr"/>
            <a:r>
              <a:rPr lang="sr-Latn-ME" sz="1600" dirty="0" smtClean="0"/>
              <a:t>POGLAVLJE 3 </a:t>
            </a:r>
          </a:p>
          <a:p>
            <a:pPr algn="ctr"/>
            <a:r>
              <a:rPr lang="sr-Latn-ME" sz="1600" dirty="0" smtClean="0"/>
              <a:t>ZABRANA KVANTITATIVNIH OGRANIČENJA IZMEĐU DRŽAVA ČLANICA</a:t>
            </a:r>
          </a:p>
          <a:p>
            <a:pPr algn="ctr"/>
            <a:endParaRPr lang="sr-Latn-ME" sz="1600" dirty="0" smtClean="0"/>
          </a:p>
          <a:p>
            <a:pPr algn="ctr"/>
            <a:r>
              <a:rPr lang="sr-Latn-ME" sz="1600" dirty="0" smtClean="0"/>
              <a:t>Član 34 </a:t>
            </a:r>
          </a:p>
          <a:p>
            <a:pPr algn="ctr"/>
            <a:r>
              <a:rPr lang="sr-Latn-ME" sz="1600" dirty="0" smtClean="0"/>
              <a:t>(raniji član 28 UEZ)</a:t>
            </a:r>
          </a:p>
          <a:p>
            <a:pPr algn="ctr"/>
            <a:endParaRPr lang="sr-Latn-ME" sz="1600" dirty="0" smtClean="0"/>
          </a:p>
          <a:p>
            <a:pPr algn="ctr"/>
            <a:r>
              <a:rPr lang="sr-Latn-ME" sz="1600" dirty="0" smtClean="0"/>
              <a:t> </a:t>
            </a:r>
            <a:r>
              <a:rPr lang="sr-Latn-ME" sz="1600" b="1" dirty="0" smtClean="0"/>
              <a:t>Zabranjena su kvantitativna ograničenja uvoza između država članica</a:t>
            </a:r>
            <a:r>
              <a:rPr lang="sr-Latn-ME" sz="1600" dirty="0" smtClean="0"/>
              <a:t>, </a:t>
            </a:r>
            <a:r>
              <a:rPr lang="sr-Latn-ME" sz="1600" b="1" dirty="0" smtClean="0"/>
              <a:t>kao i sve mjere koje imaju jednako dejstvo. </a:t>
            </a:r>
          </a:p>
          <a:p>
            <a:pPr algn="ctr"/>
            <a:endParaRPr lang="sr-Latn-ME" sz="1600" dirty="0" smtClean="0"/>
          </a:p>
          <a:p>
            <a:pPr algn="ctr"/>
            <a:r>
              <a:rPr lang="sr-Latn-ME" sz="1600" dirty="0" smtClean="0"/>
              <a:t>Član 35 </a:t>
            </a:r>
          </a:p>
          <a:p>
            <a:pPr algn="ctr"/>
            <a:r>
              <a:rPr lang="sr-Latn-ME" sz="1600" dirty="0" smtClean="0"/>
              <a:t>(raniji član 29 UEZ)</a:t>
            </a:r>
          </a:p>
          <a:p>
            <a:pPr algn="ctr"/>
            <a:endParaRPr lang="sr-Latn-ME" sz="1600" dirty="0" smtClean="0"/>
          </a:p>
          <a:p>
            <a:pPr algn="ctr"/>
            <a:r>
              <a:rPr lang="sr-Latn-ME" sz="1600" b="1" dirty="0" smtClean="0"/>
              <a:t>Zabranjena su kvantitativna ograničenja izvoza između država članica, kao i sve mjere koje imaju jednako dejstvo.</a:t>
            </a:r>
          </a:p>
          <a:p>
            <a:pPr algn="ctr"/>
            <a:endParaRPr lang="sr-Latn-ME" sz="1600" dirty="0" smtClean="0"/>
          </a:p>
          <a:p>
            <a:pPr algn="ctr"/>
            <a:r>
              <a:rPr lang="sr-Latn-ME" sz="1600" dirty="0" smtClean="0"/>
              <a:t>Član 36</a:t>
            </a:r>
          </a:p>
          <a:p>
            <a:pPr algn="ctr"/>
            <a:r>
              <a:rPr lang="sr-Latn-ME" sz="1600" dirty="0" smtClean="0"/>
              <a:t> (raniji član 30 UEZ) </a:t>
            </a:r>
          </a:p>
          <a:p>
            <a:pPr algn="ctr"/>
            <a:endParaRPr lang="sr-Latn-ME" sz="1600" dirty="0" smtClean="0"/>
          </a:p>
          <a:p>
            <a:pPr algn="ctr"/>
            <a:r>
              <a:rPr lang="sr-Latn-ME" sz="1600" dirty="0" smtClean="0"/>
              <a:t>Odredbe čl. 34 i 35 </a:t>
            </a:r>
            <a:r>
              <a:rPr lang="sr-Latn-ME" sz="1600" b="1" dirty="0" smtClean="0"/>
              <a:t>ne isključuju zabrane ili ograničenja </a:t>
            </a:r>
            <a:r>
              <a:rPr lang="sr-Latn-ME" sz="1600" dirty="0" smtClean="0"/>
              <a:t>uvoza, izvoza ili robe u tranzitu </a:t>
            </a:r>
            <a:r>
              <a:rPr lang="sr-Latn-ME" sz="1600" b="1" dirty="0" smtClean="0"/>
              <a:t>opravdana razlozima javnog morala, javne politike ili javne bezbjedosti; zaštite zdravlja i života ljudi, životinja ili biljaka; zaštite nacionalnog blaga umjetničke, istorijske ili arheološke vrijednosti; ili zaštite industrijske i komercijalne svojine</a:t>
            </a:r>
            <a:r>
              <a:rPr lang="sr-Latn-ME" sz="1600" dirty="0" smtClean="0"/>
              <a:t>. </a:t>
            </a:r>
            <a:r>
              <a:rPr lang="sr-Latn-ME" sz="1600" b="1" dirty="0" smtClean="0"/>
              <a:t>Takve zabrane ili ograničenja ne smiju međutim biti sredstvo samovoljne diskriminacije niti prikrivenog ograničenja trgovine između država članica.</a:t>
            </a:r>
            <a:endParaRPr lang="sr-Latn-ME" sz="1600" b="1" dirty="0"/>
          </a:p>
        </p:txBody>
      </p:sp>
    </p:spTree>
    <p:extLst>
      <p:ext uri="{BB962C8B-B14F-4D97-AF65-F5344CB8AC3E}">
        <p14:creationId xmlns:p14="http://schemas.microsoft.com/office/powerpoint/2010/main" val="937974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92" y="908720"/>
            <a:ext cx="10873208" cy="5016758"/>
          </a:xfrm>
          <a:prstGeom prst="rect">
            <a:avLst/>
          </a:prstGeom>
        </p:spPr>
        <p:txBody>
          <a:bodyPr wrap="square">
            <a:spAutoFit/>
          </a:bodyPr>
          <a:lstStyle/>
          <a:p>
            <a:pPr algn="ctr"/>
            <a:r>
              <a:rPr lang="sr-Latn-ME" sz="1600" dirty="0" smtClean="0"/>
              <a:t>GLAVA IV </a:t>
            </a:r>
          </a:p>
          <a:p>
            <a:pPr algn="ctr"/>
            <a:r>
              <a:rPr lang="sr-Latn-ME" sz="1600" dirty="0" smtClean="0"/>
              <a:t>SLOBODNO KRETANJE LJUDI, USLUGA I KAPITALA</a:t>
            </a:r>
          </a:p>
          <a:p>
            <a:pPr algn="ctr"/>
            <a:endParaRPr lang="sr-Latn-ME" sz="1600" dirty="0" smtClean="0"/>
          </a:p>
          <a:p>
            <a:pPr algn="ctr"/>
            <a:r>
              <a:rPr lang="sr-Latn-ME" sz="1600" dirty="0" smtClean="0"/>
              <a:t>POGLAVLJE 1 </a:t>
            </a:r>
          </a:p>
          <a:p>
            <a:pPr algn="ctr"/>
            <a:r>
              <a:rPr lang="sr-Latn-ME" sz="1600" dirty="0" smtClean="0"/>
              <a:t>RADNICI</a:t>
            </a:r>
          </a:p>
          <a:p>
            <a:pPr algn="ctr"/>
            <a:r>
              <a:rPr lang="sr-Latn-ME" sz="1600" dirty="0" smtClean="0"/>
              <a:t> Član 45 (raniji član 39 UEZ)</a:t>
            </a:r>
          </a:p>
          <a:p>
            <a:pPr algn="ctr"/>
            <a:endParaRPr lang="sr-Latn-ME" sz="1600" dirty="0" smtClean="0"/>
          </a:p>
          <a:p>
            <a:pPr algn="ctr"/>
            <a:r>
              <a:rPr lang="sr-Latn-ME" sz="1600" dirty="0" smtClean="0"/>
              <a:t> 1. U Uniji se obezbjeđuje </a:t>
            </a:r>
            <a:r>
              <a:rPr lang="sr-Latn-ME" sz="1600" b="1" dirty="0" smtClean="0"/>
              <a:t>sloboda kretanja radnika</a:t>
            </a:r>
            <a:r>
              <a:rPr lang="sr-Latn-ME" sz="1600" dirty="0" smtClean="0"/>
              <a:t>. </a:t>
            </a:r>
          </a:p>
          <a:p>
            <a:pPr algn="ctr"/>
            <a:r>
              <a:rPr lang="sr-Latn-ME" sz="1600" dirty="0" smtClean="0"/>
              <a:t>2. Sloboda kretanja radnika obuhvata </a:t>
            </a:r>
            <a:r>
              <a:rPr lang="sr-Latn-ME" sz="1600" b="1" dirty="0" smtClean="0"/>
              <a:t>ukidanje svake diskriminacije </a:t>
            </a:r>
            <a:r>
              <a:rPr lang="sr-Latn-ME" sz="1600" dirty="0" smtClean="0"/>
              <a:t>po osnovu </a:t>
            </a:r>
            <a:r>
              <a:rPr lang="sr-Latn-ME" sz="1600" b="1" dirty="0" smtClean="0"/>
              <a:t>državljanstva </a:t>
            </a:r>
            <a:r>
              <a:rPr lang="sr-Latn-ME" sz="1600" dirty="0" smtClean="0"/>
              <a:t>između radnika država članica </a:t>
            </a:r>
            <a:r>
              <a:rPr lang="sr-Latn-ME" sz="1600" b="1" dirty="0" smtClean="0"/>
              <a:t>u pogledu zapošljavanja, naknade za rad i drugih uslova rada i zapošljavanja</a:t>
            </a:r>
            <a:r>
              <a:rPr lang="sr-Latn-ME" sz="1600" dirty="0" smtClean="0"/>
              <a:t>. </a:t>
            </a:r>
          </a:p>
          <a:p>
            <a:pPr algn="ctr"/>
            <a:r>
              <a:rPr lang="sr-Latn-ME" sz="1600" dirty="0" smtClean="0"/>
              <a:t>3. Ta sloboda podrazumijeva </a:t>
            </a:r>
            <a:r>
              <a:rPr lang="sr-Latn-ME" sz="1600" b="1" dirty="0" smtClean="0"/>
              <a:t>pravo</a:t>
            </a:r>
            <a:r>
              <a:rPr lang="sr-Latn-ME" sz="1600" dirty="0" smtClean="0"/>
              <a:t>, u skladu sa ograničenjima opravdanim razlozima </a:t>
            </a:r>
            <a:r>
              <a:rPr lang="sr-Latn-ME" sz="1600" b="1" dirty="0" smtClean="0"/>
              <a:t>javne politike, javne bezbjednosti ili javnog zdravlja</a:t>
            </a:r>
            <a:r>
              <a:rPr lang="sr-Latn-ME" sz="1600" dirty="0" smtClean="0"/>
              <a:t>:</a:t>
            </a:r>
          </a:p>
          <a:p>
            <a:pPr algn="ctr"/>
            <a:r>
              <a:rPr lang="sr-Latn-ME" sz="1600" dirty="0" smtClean="0"/>
              <a:t> (a) da prihvate ponuđeno zaposlenje; </a:t>
            </a:r>
          </a:p>
          <a:p>
            <a:pPr algn="ctr"/>
            <a:r>
              <a:rPr lang="sr-Latn-ME" sz="1600" dirty="0" smtClean="0"/>
              <a:t>(b) da se u tu svrhu </a:t>
            </a:r>
            <a:r>
              <a:rPr lang="sr-Latn-ME" sz="1600" b="1" dirty="0" smtClean="0"/>
              <a:t>slobodno kreću na teritoriji država ĉlanica</a:t>
            </a:r>
            <a:r>
              <a:rPr lang="sr-Latn-ME" sz="1600" dirty="0" smtClean="0"/>
              <a:t>; </a:t>
            </a:r>
          </a:p>
          <a:p>
            <a:pPr algn="ctr"/>
            <a:r>
              <a:rPr lang="sr-Latn-ME" sz="1600" dirty="0" smtClean="0"/>
              <a:t>(c) da borave u </a:t>
            </a:r>
            <a:r>
              <a:rPr lang="sr-Latn-ME" sz="1600" b="1" dirty="0" smtClean="0"/>
              <a:t>nekoj državi članici radi zaposlenja</a:t>
            </a:r>
            <a:r>
              <a:rPr lang="sr-Latn-ME" sz="1600" dirty="0" smtClean="0"/>
              <a:t>, u skladu sa odredbama </a:t>
            </a:r>
            <a:r>
              <a:rPr lang="sr-Latn-ME" sz="1600" b="1" dirty="0" smtClean="0"/>
              <a:t>zakona i drugih propisa koji uređuju zapošljavanje državljana te države;</a:t>
            </a:r>
          </a:p>
          <a:p>
            <a:pPr algn="ctr"/>
            <a:r>
              <a:rPr lang="sr-Latn-ME" sz="1600" dirty="0" smtClean="0"/>
              <a:t>(d) da nakon prestanka zaposlenja u državi članici ostanu na njenoj teritoriji, u skladu sa uslovima utvrđenim regulativama koje će sastaviti Komisija.</a:t>
            </a:r>
          </a:p>
          <a:p>
            <a:pPr algn="ctr"/>
            <a:r>
              <a:rPr lang="sr-Latn-ME" sz="1600" dirty="0" smtClean="0"/>
              <a:t> 4. Odredbe ovog člana ne primenjuju se na zapošljavanje u javnoj službi.</a:t>
            </a:r>
          </a:p>
          <a:p>
            <a:pPr algn="ctr"/>
            <a:endParaRPr lang="sr-Latn-ME" sz="1600" dirty="0"/>
          </a:p>
        </p:txBody>
      </p:sp>
    </p:spTree>
    <p:extLst>
      <p:ext uri="{BB962C8B-B14F-4D97-AF65-F5344CB8AC3E}">
        <p14:creationId xmlns:p14="http://schemas.microsoft.com/office/powerpoint/2010/main" val="106658724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81913</TotalTime>
  <Words>3603</Words>
  <Application>Microsoft Office PowerPoint</Application>
  <PresentationFormat>Widescreen</PresentationFormat>
  <Paragraphs>273</Paragraphs>
  <Slides>26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Arial Nova</vt:lpstr>
      <vt:lpstr>Calibri</vt:lpstr>
      <vt:lpstr>Corbel</vt:lpstr>
      <vt:lpstr>Garamond</vt:lpstr>
      <vt:lpstr>Georgia</vt:lpstr>
      <vt:lpstr>Lucida Bright</vt:lpstr>
      <vt:lpstr>Lucida Fax</vt:lpstr>
      <vt:lpstr>Wingdings</vt:lpstr>
      <vt:lpstr>Custom Design</vt:lpstr>
      <vt:lpstr>Organic</vt:lpstr>
      <vt:lpstr>                      Master studije Pravnog fakulteta UCG  Pravo unutrašnjeg tržišta EVROPSkE UNIJE   Balansiranje  osnovnih prava i fundamentalnih sloboda    </vt:lpstr>
      <vt:lpstr>PowerPoint Presentation</vt:lpstr>
      <vt:lpstr>Osnovne slobode</vt:lpstr>
      <vt:lpstr>Uspostavljanje zajedničkog unutrašnjeg tržišta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KAKO BALANSIRATI EKONOMSKE SLOBODE SA FUNDAMENTLNIM PRAVIMA </vt:lpstr>
      <vt:lpstr>Modeli sudijskog balansiranja pri utrđivanju konfliktnih interesa</vt:lpstr>
      <vt:lpstr>TEST PROPORCIONALNOSTI EVROPSKOG SUDA ZA LJUDSKA PRAVA</vt:lpstr>
      <vt:lpstr>ALTERNATIVE BALANSIRANJU </vt:lpstr>
      <vt:lpstr>OMEGA SPIELHALLEN – UND AUTOMATENAUFSTELLUNGS – GMBH  V   OBERBURGERMEISTERIN DER BUNDESSTADT BONN (CASE C-36/02, OMEGA, (2004) ECR I – 9609)</vt:lpstr>
      <vt:lpstr>ČINJENICE, GLAVNI POSTUPAK I ZAHTJEV ZA PRETHODNO ODLUČIVANJE </vt:lpstr>
      <vt:lpstr>CASE C-36/02, OMEGA, (2004) ECR I – 9609  DOPUŠTENOST ZAHTJEVA I PRIMJENA KOMUNITARNOG PRAVA</vt:lpstr>
      <vt:lpstr>Prethodno pitanje </vt:lpstr>
      <vt:lpstr>Stavovi suda u Omegi: </vt:lpstr>
      <vt:lpstr>Stavovi suda u Omegi: </vt:lpstr>
      <vt:lpstr>Stavovi suda u Omegi: </vt:lpstr>
      <vt:lpstr>Stavovi suda u Omegi: </vt:lpstr>
      <vt:lpstr>Literatura: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Snezana Radovic</dc:creator>
  <cp:lastModifiedBy>Aneta</cp:lastModifiedBy>
  <cp:revision>1284</cp:revision>
  <dcterms:created xsi:type="dcterms:W3CDTF">2014-04-17T22:18:44Z</dcterms:created>
  <dcterms:modified xsi:type="dcterms:W3CDTF">2021-10-29T01:38:23Z</dcterms:modified>
</cp:coreProperties>
</file>